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4"/>
  </p:notesMasterIdLst>
  <p:sldIdLst>
    <p:sldId id="256" r:id="rId2"/>
    <p:sldId id="317" r:id="rId3"/>
    <p:sldId id="259" r:id="rId4"/>
    <p:sldId id="261" r:id="rId5"/>
    <p:sldId id="262" r:id="rId6"/>
    <p:sldId id="263" r:id="rId7"/>
    <p:sldId id="264"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22" r:id="rId34"/>
    <p:sldId id="323" r:id="rId35"/>
    <p:sldId id="324" r:id="rId36"/>
    <p:sldId id="326" r:id="rId37"/>
    <p:sldId id="327" r:id="rId38"/>
    <p:sldId id="328" r:id="rId39"/>
    <p:sldId id="329" r:id="rId40"/>
    <p:sldId id="332" r:id="rId41"/>
    <p:sldId id="330" r:id="rId42"/>
    <p:sldId id="325" r:id="rId4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1A00"/>
    <a:srgbClr val="5EEC3C"/>
    <a:srgbClr val="1D3A00"/>
    <a:srgbClr val="003296"/>
    <a:srgbClr val="E39A39"/>
    <a:srgbClr val="FFC901"/>
    <a:srgbClr val="FE9202"/>
    <a:srgbClr val="FEA402"/>
    <a:srgbClr val="D68B1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38"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6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5B8151-2947-4079-9010-8B98121668DE}" type="doc">
      <dgm:prSet loTypeId="urn:microsoft.com/office/officeart/2005/8/layout/default#1" loCatId="list" qsTypeId="urn:microsoft.com/office/officeart/2005/8/quickstyle/simple5" qsCatId="simple" csTypeId="urn:microsoft.com/office/officeart/2005/8/colors/colorful5" csCatId="colorful" phldr="1"/>
      <dgm:spPr/>
      <dgm:t>
        <a:bodyPr/>
        <a:lstStyle/>
        <a:p>
          <a:endParaRPr lang="en-US"/>
        </a:p>
      </dgm:t>
    </dgm:pt>
    <dgm:pt modelId="{46689B9F-6776-4370-8DD4-F7FFD0C69522}">
      <dgm:prSet phldrT="[Text]" custT="1"/>
      <dgm:spPr/>
      <dgm:t>
        <a:bodyPr/>
        <a:lstStyle/>
        <a:p>
          <a:r>
            <a:rPr lang="fa-IR" sz="3600" b="1" dirty="0" smtClean="0">
              <a:solidFill>
                <a:schemeClr val="tx1"/>
              </a:solidFill>
              <a:cs typeface="B Kamran" pitchFamily="2" charset="-78"/>
            </a:rPr>
            <a:t>علل روانی</a:t>
          </a:r>
          <a:endParaRPr lang="en-US" sz="3600" b="1" dirty="0">
            <a:solidFill>
              <a:schemeClr val="tx1"/>
            </a:solidFill>
            <a:cs typeface="B Kamran" pitchFamily="2" charset="-78"/>
          </a:endParaRPr>
        </a:p>
      </dgm:t>
    </dgm:pt>
    <dgm:pt modelId="{1828E719-94A7-4314-A3EF-C1D62366ABA9}" type="parTrans" cxnId="{651CBD46-77E4-4572-A789-F17B82E2D6B9}">
      <dgm:prSet/>
      <dgm:spPr/>
      <dgm:t>
        <a:bodyPr/>
        <a:lstStyle/>
        <a:p>
          <a:endParaRPr lang="en-US" sz="2400" b="1">
            <a:solidFill>
              <a:schemeClr val="tx1"/>
            </a:solidFill>
            <a:cs typeface="B Kamran" pitchFamily="2" charset="-78"/>
          </a:endParaRPr>
        </a:p>
      </dgm:t>
    </dgm:pt>
    <dgm:pt modelId="{1E205B47-65C9-45A7-A12B-35BB5CEA0982}" type="sibTrans" cxnId="{651CBD46-77E4-4572-A789-F17B82E2D6B9}">
      <dgm:prSet/>
      <dgm:spPr/>
      <dgm:t>
        <a:bodyPr/>
        <a:lstStyle/>
        <a:p>
          <a:endParaRPr lang="en-US" sz="2400" b="1">
            <a:solidFill>
              <a:schemeClr val="tx1"/>
            </a:solidFill>
            <a:cs typeface="B Kamran" pitchFamily="2" charset="-78"/>
          </a:endParaRPr>
        </a:p>
      </dgm:t>
    </dgm:pt>
    <dgm:pt modelId="{1ACF5199-647D-4784-8157-418693DFE9FF}">
      <dgm:prSet phldrT="[Text]" custT="1"/>
      <dgm:spPr/>
      <dgm:t>
        <a:bodyPr/>
        <a:lstStyle/>
        <a:p>
          <a:r>
            <a:rPr lang="fa-IR" sz="3600" b="1" dirty="0" smtClean="0">
              <a:solidFill>
                <a:schemeClr val="tx1"/>
              </a:solidFill>
              <a:cs typeface="B Kamran" pitchFamily="2" charset="-78"/>
            </a:rPr>
            <a:t>علل محیطی</a:t>
          </a:r>
          <a:endParaRPr lang="en-US" sz="3600" b="1" dirty="0">
            <a:solidFill>
              <a:schemeClr val="tx1"/>
            </a:solidFill>
            <a:cs typeface="B Kamran" pitchFamily="2" charset="-78"/>
          </a:endParaRPr>
        </a:p>
      </dgm:t>
    </dgm:pt>
    <dgm:pt modelId="{1C1FA550-25D6-47E3-B7D1-CC784D98825D}" type="parTrans" cxnId="{1B3EF1BA-9235-4E16-AF23-BA75C879A5FA}">
      <dgm:prSet/>
      <dgm:spPr/>
      <dgm:t>
        <a:bodyPr/>
        <a:lstStyle/>
        <a:p>
          <a:endParaRPr lang="en-US" sz="2400" b="1">
            <a:solidFill>
              <a:schemeClr val="tx1"/>
            </a:solidFill>
            <a:cs typeface="B Kamran" pitchFamily="2" charset="-78"/>
          </a:endParaRPr>
        </a:p>
      </dgm:t>
    </dgm:pt>
    <dgm:pt modelId="{A05AAAB7-654F-40FD-9EE8-E4A4DE7FFB62}" type="sibTrans" cxnId="{1B3EF1BA-9235-4E16-AF23-BA75C879A5FA}">
      <dgm:prSet/>
      <dgm:spPr/>
      <dgm:t>
        <a:bodyPr/>
        <a:lstStyle/>
        <a:p>
          <a:endParaRPr lang="en-US" sz="2400" b="1">
            <a:solidFill>
              <a:schemeClr val="tx1"/>
            </a:solidFill>
            <a:cs typeface="B Kamran" pitchFamily="2" charset="-78"/>
          </a:endParaRPr>
        </a:p>
      </dgm:t>
    </dgm:pt>
    <dgm:pt modelId="{657E6742-E681-4E59-BA09-2349A5FF7BF7}">
      <dgm:prSet phldrT="[Text]" custT="1"/>
      <dgm:spPr/>
      <dgm:t>
        <a:bodyPr/>
        <a:lstStyle/>
        <a:p>
          <a:r>
            <a:rPr lang="fa-IR" sz="3600" b="1" dirty="0" smtClean="0">
              <a:solidFill>
                <a:schemeClr val="tx1"/>
              </a:solidFill>
              <a:cs typeface="B Kamran" pitchFamily="2" charset="-78"/>
            </a:rPr>
            <a:t>ژنتیک</a:t>
          </a:r>
          <a:endParaRPr lang="en-US" sz="3600" b="1" dirty="0">
            <a:solidFill>
              <a:schemeClr val="tx1"/>
            </a:solidFill>
            <a:cs typeface="B Kamran" pitchFamily="2" charset="-78"/>
          </a:endParaRPr>
        </a:p>
      </dgm:t>
    </dgm:pt>
    <dgm:pt modelId="{53D68E8E-2031-4E26-8EA2-95A0E2725D1E}" type="parTrans" cxnId="{09FBE95E-435D-4751-97F9-4757CC7FB59A}">
      <dgm:prSet/>
      <dgm:spPr/>
      <dgm:t>
        <a:bodyPr/>
        <a:lstStyle/>
        <a:p>
          <a:endParaRPr lang="en-US" sz="2400" b="1">
            <a:solidFill>
              <a:schemeClr val="tx1"/>
            </a:solidFill>
            <a:cs typeface="B Kamran" pitchFamily="2" charset="-78"/>
          </a:endParaRPr>
        </a:p>
      </dgm:t>
    </dgm:pt>
    <dgm:pt modelId="{03B30BAB-B53A-41F1-BC51-7A545A993AD1}" type="sibTrans" cxnId="{09FBE95E-435D-4751-97F9-4757CC7FB59A}">
      <dgm:prSet/>
      <dgm:spPr/>
      <dgm:t>
        <a:bodyPr/>
        <a:lstStyle/>
        <a:p>
          <a:endParaRPr lang="en-US" sz="2400" b="1">
            <a:solidFill>
              <a:schemeClr val="tx1"/>
            </a:solidFill>
            <a:cs typeface="B Kamran" pitchFamily="2" charset="-78"/>
          </a:endParaRPr>
        </a:p>
      </dgm:t>
    </dgm:pt>
    <dgm:pt modelId="{458D176B-0B36-43A4-BA08-E315CE62ED01}">
      <dgm:prSet phldrT="[Text]" custT="1"/>
      <dgm:spPr/>
      <dgm:t>
        <a:bodyPr/>
        <a:lstStyle/>
        <a:p>
          <a:r>
            <a:rPr lang="fa-IR" sz="3600" b="1" dirty="0" smtClean="0">
              <a:solidFill>
                <a:schemeClr val="tx1"/>
              </a:solidFill>
              <a:cs typeface="B Kamran" pitchFamily="2" charset="-78"/>
            </a:rPr>
            <a:t>برخی از داروها</a:t>
          </a:r>
          <a:endParaRPr lang="en-US" sz="3600" b="1" dirty="0">
            <a:solidFill>
              <a:schemeClr val="tx1"/>
            </a:solidFill>
            <a:cs typeface="B Kamran" pitchFamily="2" charset="-78"/>
          </a:endParaRPr>
        </a:p>
      </dgm:t>
    </dgm:pt>
    <dgm:pt modelId="{324F495E-3C9F-4367-AA16-4EBBFC283FF0}" type="parTrans" cxnId="{16DF4169-2311-4450-BBB1-9E3080101A85}">
      <dgm:prSet/>
      <dgm:spPr/>
      <dgm:t>
        <a:bodyPr/>
        <a:lstStyle/>
        <a:p>
          <a:endParaRPr lang="en-US" sz="2400" b="1">
            <a:solidFill>
              <a:schemeClr val="tx1"/>
            </a:solidFill>
            <a:cs typeface="B Kamran" pitchFamily="2" charset="-78"/>
          </a:endParaRPr>
        </a:p>
      </dgm:t>
    </dgm:pt>
    <dgm:pt modelId="{53E93709-0959-453B-8029-3659D3A03F27}" type="sibTrans" cxnId="{16DF4169-2311-4450-BBB1-9E3080101A85}">
      <dgm:prSet/>
      <dgm:spPr/>
      <dgm:t>
        <a:bodyPr/>
        <a:lstStyle/>
        <a:p>
          <a:endParaRPr lang="en-US" sz="2400" b="1">
            <a:solidFill>
              <a:schemeClr val="tx1"/>
            </a:solidFill>
            <a:cs typeface="B Kamran" pitchFamily="2" charset="-78"/>
          </a:endParaRPr>
        </a:p>
      </dgm:t>
    </dgm:pt>
    <dgm:pt modelId="{5B2CED6A-ED8E-4AD6-9C42-2553C6AA21A4}">
      <dgm:prSet phldrT="[Text]" custT="1"/>
      <dgm:spPr/>
      <dgm:t>
        <a:bodyPr/>
        <a:lstStyle/>
        <a:p>
          <a:r>
            <a:rPr lang="fa-IR" sz="3600" b="1" dirty="0" smtClean="0">
              <a:solidFill>
                <a:schemeClr val="tx1"/>
              </a:solidFill>
              <a:cs typeface="B Kamran" pitchFamily="2" charset="-78"/>
            </a:rPr>
            <a:t>بیماری های جسمی</a:t>
          </a:r>
          <a:endParaRPr lang="en-US" sz="3600" b="1" dirty="0">
            <a:solidFill>
              <a:schemeClr val="tx1"/>
            </a:solidFill>
            <a:cs typeface="B Kamran" pitchFamily="2" charset="-78"/>
          </a:endParaRPr>
        </a:p>
      </dgm:t>
    </dgm:pt>
    <dgm:pt modelId="{27CF4D5B-BFF6-4CD8-B032-E4023BFC5567}" type="parTrans" cxnId="{5BEE3C59-7870-41FE-BDEE-EBF4ACB6B28C}">
      <dgm:prSet/>
      <dgm:spPr/>
      <dgm:t>
        <a:bodyPr/>
        <a:lstStyle/>
        <a:p>
          <a:endParaRPr lang="en-US" sz="2400" b="1">
            <a:solidFill>
              <a:schemeClr val="tx1"/>
            </a:solidFill>
            <a:cs typeface="B Kamran" pitchFamily="2" charset="-78"/>
          </a:endParaRPr>
        </a:p>
      </dgm:t>
    </dgm:pt>
    <dgm:pt modelId="{37BEFAF6-6D8E-4844-81FF-4D227F391D9E}" type="sibTrans" cxnId="{5BEE3C59-7870-41FE-BDEE-EBF4ACB6B28C}">
      <dgm:prSet/>
      <dgm:spPr/>
      <dgm:t>
        <a:bodyPr/>
        <a:lstStyle/>
        <a:p>
          <a:endParaRPr lang="en-US" sz="2400" b="1">
            <a:solidFill>
              <a:schemeClr val="tx1"/>
            </a:solidFill>
            <a:cs typeface="B Kamran" pitchFamily="2" charset="-78"/>
          </a:endParaRPr>
        </a:p>
      </dgm:t>
    </dgm:pt>
    <dgm:pt modelId="{91D9163B-9323-4DF8-A97F-0F1A8AA54A06}" type="pres">
      <dgm:prSet presAssocID="{7B5B8151-2947-4079-9010-8B98121668DE}" presName="diagram" presStyleCnt="0">
        <dgm:presLayoutVars>
          <dgm:dir/>
          <dgm:resizeHandles val="exact"/>
        </dgm:presLayoutVars>
      </dgm:prSet>
      <dgm:spPr/>
      <dgm:t>
        <a:bodyPr/>
        <a:lstStyle/>
        <a:p>
          <a:endParaRPr lang="en-US"/>
        </a:p>
      </dgm:t>
    </dgm:pt>
    <dgm:pt modelId="{A704D929-5642-4CB2-8F12-D7442188EFDB}" type="pres">
      <dgm:prSet presAssocID="{46689B9F-6776-4370-8DD4-F7FFD0C69522}" presName="node" presStyleLbl="node1" presStyleIdx="0" presStyleCnt="5">
        <dgm:presLayoutVars>
          <dgm:bulletEnabled val="1"/>
        </dgm:presLayoutVars>
      </dgm:prSet>
      <dgm:spPr/>
      <dgm:t>
        <a:bodyPr/>
        <a:lstStyle/>
        <a:p>
          <a:endParaRPr lang="en-US"/>
        </a:p>
      </dgm:t>
    </dgm:pt>
    <dgm:pt modelId="{3CF17AFC-1553-47B8-B101-DCEDA73C970C}" type="pres">
      <dgm:prSet presAssocID="{1E205B47-65C9-45A7-A12B-35BB5CEA0982}" presName="sibTrans" presStyleCnt="0"/>
      <dgm:spPr/>
    </dgm:pt>
    <dgm:pt modelId="{A00EE898-4814-4029-8B6F-E544D430E618}" type="pres">
      <dgm:prSet presAssocID="{1ACF5199-647D-4784-8157-418693DFE9FF}" presName="node" presStyleLbl="node1" presStyleIdx="1" presStyleCnt="5">
        <dgm:presLayoutVars>
          <dgm:bulletEnabled val="1"/>
        </dgm:presLayoutVars>
      </dgm:prSet>
      <dgm:spPr/>
      <dgm:t>
        <a:bodyPr/>
        <a:lstStyle/>
        <a:p>
          <a:endParaRPr lang="en-US"/>
        </a:p>
      </dgm:t>
    </dgm:pt>
    <dgm:pt modelId="{21F5130E-99AB-4A68-B86C-51B8FDF420BF}" type="pres">
      <dgm:prSet presAssocID="{A05AAAB7-654F-40FD-9EE8-E4A4DE7FFB62}" presName="sibTrans" presStyleCnt="0"/>
      <dgm:spPr/>
    </dgm:pt>
    <dgm:pt modelId="{71B08DF8-7D93-4DF5-87CC-B280E640AE82}" type="pres">
      <dgm:prSet presAssocID="{657E6742-E681-4E59-BA09-2349A5FF7BF7}" presName="node" presStyleLbl="node1" presStyleIdx="2" presStyleCnt="5">
        <dgm:presLayoutVars>
          <dgm:bulletEnabled val="1"/>
        </dgm:presLayoutVars>
      </dgm:prSet>
      <dgm:spPr/>
      <dgm:t>
        <a:bodyPr/>
        <a:lstStyle/>
        <a:p>
          <a:endParaRPr lang="en-US"/>
        </a:p>
      </dgm:t>
    </dgm:pt>
    <dgm:pt modelId="{9F1D5727-D670-4310-9F63-1B479C01BDE0}" type="pres">
      <dgm:prSet presAssocID="{03B30BAB-B53A-41F1-BC51-7A545A993AD1}" presName="sibTrans" presStyleCnt="0"/>
      <dgm:spPr/>
    </dgm:pt>
    <dgm:pt modelId="{239B82E1-CAD6-4B8E-B6A2-C62F8A593D47}" type="pres">
      <dgm:prSet presAssocID="{458D176B-0B36-43A4-BA08-E315CE62ED01}" presName="node" presStyleLbl="node1" presStyleIdx="3" presStyleCnt="5">
        <dgm:presLayoutVars>
          <dgm:bulletEnabled val="1"/>
        </dgm:presLayoutVars>
      </dgm:prSet>
      <dgm:spPr/>
      <dgm:t>
        <a:bodyPr/>
        <a:lstStyle/>
        <a:p>
          <a:endParaRPr lang="en-US"/>
        </a:p>
      </dgm:t>
    </dgm:pt>
    <dgm:pt modelId="{6445506B-FC83-40EE-9A38-00DAF62D3B73}" type="pres">
      <dgm:prSet presAssocID="{53E93709-0959-453B-8029-3659D3A03F27}" presName="sibTrans" presStyleCnt="0"/>
      <dgm:spPr/>
    </dgm:pt>
    <dgm:pt modelId="{651EB16B-DC50-4639-A888-D39495FB6F67}" type="pres">
      <dgm:prSet presAssocID="{5B2CED6A-ED8E-4AD6-9C42-2553C6AA21A4}" presName="node" presStyleLbl="node1" presStyleIdx="4" presStyleCnt="5">
        <dgm:presLayoutVars>
          <dgm:bulletEnabled val="1"/>
        </dgm:presLayoutVars>
      </dgm:prSet>
      <dgm:spPr/>
      <dgm:t>
        <a:bodyPr/>
        <a:lstStyle/>
        <a:p>
          <a:endParaRPr lang="en-US"/>
        </a:p>
      </dgm:t>
    </dgm:pt>
  </dgm:ptLst>
  <dgm:cxnLst>
    <dgm:cxn modelId="{09FBE95E-435D-4751-97F9-4757CC7FB59A}" srcId="{7B5B8151-2947-4079-9010-8B98121668DE}" destId="{657E6742-E681-4E59-BA09-2349A5FF7BF7}" srcOrd="2" destOrd="0" parTransId="{53D68E8E-2031-4E26-8EA2-95A0E2725D1E}" sibTransId="{03B30BAB-B53A-41F1-BC51-7A545A993AD1}"/>
    <dgm:cxn modelId="{8E2D9FF3-50F9-4090-A531-BEC856A3FA0A}" type="presOf" srcId="{7B5B8151-2947-4079-9010-8B98121668DE}" destId="{91D9163B-9323-4DF8-A97F-0F1A8AA54A06}" srcOrd="0" destOrd="0" presId="urn:microsoft.com/office/officeart/2005/8/layout/default#1"/>
    <dgm:cxn modelId="{16DF4169-2311-4450-BBB1-9E3080101A85}" srcId="{7B5B8151-2947-4079-9010-8B98121668DE}" destId="{458D176B-0B36-43A4-BA08-E315CE62ED01}" srcOrd="3" destOrd="0" parTransId="{324F495E-3C9F-4367-AA16-4EBBFC283FF0}" sibTransId="{53E93709-0959-453B-8029-3659D3A03F27}"/>
    <dgm:cxn modelId="{9558CE8D-819B-4B3A-8808-541720DDDDAD}" type="presOf" srcId="{5B2CED6A-ED8E-4AD6-9C42-2553C6AA21A4}" destId="{651EB16B-DC50-4639-A888-D39495FB6F67}" srcOrd="0" destOrd="0" presId="urn:microsoft.com/office/officeart/2005/8/layout/default#1"/>
    <dgm:cxn modelId="{9E497EA2-14E6-4AD6-865E-CFA8DF127249}" type="presOf" srcId="{1ACF5199-647D-4784-8157-418693DFE9FF}" destId="{A00EE898-4814-4029-8B6F-E544D430E618}" srcOrd="0" destOrd="0" presId="urn:microsoft.com/office/officeart/2005/8/layout/default#1"/>
    <dgm:cxn modelId="{5BEE3C59-7870-41FE-BDEE-EBF4ACB6B28C}" srcId="{7B5B8151-2947-4079-9010-8B98121668DE}" destId="{5B2CED6A-ED8E-4AD6-9C42-2553C6AA21A4}" srcOrd="4" destOrd="0" parTransId="{27CF4D5B-BFF6-4CD8-B032-E4023BFC5567}" sibTransId="{37BEFAF6-6D8E-4844-81FF-4D227F391D9E}"/>
    <dgm:cxn modelId="{5FF680B8-A553-4AD2-9E06-78DA573C2C68}" type="presOf" srcId="{657E6742-E681-4E59-BA09-2349A5FF7BF7}" destId="{71B08DF8-7D93-4DF5-87CC-B280E640AE82}" srcOrd="0" destOrd="0" presId="urn:microsoft.com/office/officeart/2005/8/layout/default#1"/>
    <dgm:cxn modelId="{651CBD46-77E4-4572-A789-F17B82E2D6B9}" srcId="{7B5B8151-2947-4079-9010-8B98121668DE}" destId="{46689B9F-6776-4370-8DD4-F7FFD0C69522}" srcOrd="0" destOrd="0" parTransId="{1828E719-94A7-4314-A3EF-C1D62366ABA9}" sibTransId="{1E205B47-65C9-45A7-A12B-35BB5CEA0982}"/>
    <dgm:cxn modelId="{CD43FB62-B7BE-4F5E-A337-6BBE5F1B2031}" type="presOf" srcId="{458D176B-0B36-43A4-BA08-E315CE62ED01}" destId="{239B82E1-CAD6-4B8E-B6A2-C62F8A593D47}" srcOrd="0" destOrd="0" presId="urn:microsoft.com/office/officeart/2005/8/layout/default#1"/>
    <dgm:cxn modelId="{8AA24B23-A57B-4381-A80C-072E350E7B0D}" type="presOf" srcId="{46689B9F-6776-4370-8DD4-F7FFD0C69522}" destId="{A704D929-5642-4CB2-8F12-D7442188EFDB}" srcOrd="0" destOrd="0" presId="urn:microsoft.com/office/officeart/2005/8/layout/default#1"/>
    <dgm:cxn modelId="{1B3EF1BA-9235-4E16-AF23-BA75C879A5FA}" srcId="{7B5B8151-2947-4079-9010-8B98121668DE}" destId="{1ACF5199-647D-4784-8157-418693DFE9FF}" srcOrd="1" destOrd="0" parTransId="{1C1FA550-25D6-47E3-B7D1-CC784D98825D}" sibTransId="{A05AAAB7-654F-40FD-9EE8-E4A4DE7FFB62}"/>
    <dgm:cxn modelId="{7BB24F0B-DABA-4BB4-985F-76A2354CDEC2}" type="presParOf" srcId="{91D9163B-9323-4DF8-A97F-0F1A8AA54A06}" destId="{A704D929-5642-4CB2-8F12-D7442188EFDB}" srcOrd="0" destOrd="0" presId="urn:microsoft.com/office/officeart/2005/8/layout/default#1"/>
    <dgm:cxn modelId="{5226D2D5-6DC5-4C5E-B848-D2C142930510}" type="presParOf" srcId="{91D9163B-9323-4DF8-A97F-0F1A8AA54A06}" destId="{3CF17AFC-1553-47B8-B101-DCEDA73C970C}" srcOrd="1" destOrd="0" presId="urn:microsoft.com/office/officeart/2005/8/layout/default#1"/>
    <dgm:cxn modelId="{BF6F8F1F-05A2-443F-985F-CE95EF04DAFD}" type="presParOf" srcId="{91D9163B-9323-4DF8-A97F-0F1A8AA54A06}" destId="{A00EE898-4814-4029-8B6F-E544D430E618}" srcOrd="2" destOrd="0" presId="urn:microsoft.com/office/officeart/2005/8/layout/default#1"/>
    <dgm:cxn modelId="{37C065E6-FA84-44EF-BA72-38ADE0898D13}" type="presParOf" srcId="{91D9163B-9323-4DF8-A97F-0F1A8AA54A06}" destId="{21F5130E-99AB-4A68-B86C-51B8FDF420BF}" srcOrd="3" destOrd="0" presId="urn:microsoft.com/office/officeart/2005/8/layout/default#1"/>
    <dgm:cxn modelId="{A913A2B7-D763-44C9-904D-AF46C5E3454C}" type="presParOf" srcId="{91D9163B-9323-4DF8-A97F-0F1A8AA54A06}" destId="{71B08DF8-7D93-4DF5-87CC-B280E640AE82}" srcOrd="4" destOrd="0" presId="urn:microsoft.com/office/officeart/2005/8/layout/default#1"/>
    <dgm:cxn modelId="{7663D3A0-4186-4EF7-8029-25CC9D8DDCBF}" type="presParOf" srcId="{91D9163B-9323-4DF8-A97F-0F1A8AA54A06}" destId="{9F1D5727-D670-4310-9F63-1B479C01BDE0}" srcOrd="5" destOrd="0" presId="urn:microsoft.com/office/officeart/2005/8/layout/default#1"/>
    <dgm:cxn modelId="{06E279BF-3B29-4803-92DD-5C2C8FE79C9C}" type="presParOf" srcId="{91D9163B-9323-4DF8-A97F-0F1A8AA54A06}" destId="{239B82E1-CAD6-4B8E-B6A2-C62F8A593D47}" srcOrd="6" destOrd="0" presId="urn:microsoft.com/office/officeart/2005/8/layout/default#1"/>
    <dgm:cxn modelId="{01A1357D-958B-4F40-B7BD-7CAE71D7C967}" type="presParOf" srcId="{91D9163B-9323-4DF8-A97F-0F1A8AA54A06}" destId="{6445506B-FC83-40EE-9A38-00DAF62D3B73}" srcOrd="7" destOrd="0" presId="urn:microsoft.com/office/officeart/2005/8/layout/default#1"/>
    <dgm:cxn modelId="{C5D81563-1766-4E28-B9FC-6BB7EFED402A}" type="presParOf" srcId="{91D9163B-9323-4DF8-A97F-0F1A8AA54A06}" destId="{651EB16B-DC50-4639-A888-D39495FB6F67}" srcOrd="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0DA163-752A-40A1-9C91-7DDCB65E3784}" type="doc">
      <dgm:prSet loTypeId="urn:microsoft.com/office/officeart/2005/8/layout/vList5" loCatId="list" qsTypeId="urn:microsoft.com/office/officeart/2005/8/quickstyle/simple5" qsCatId="simple" csTypeId="urn:microsoft.com/office/officeart/2005/8/colors/colorful1#1" csCatId="colorful" phldr="1"/>
      <dgm:spPr/>
      <dgm:t>
        <a:bodyPr/>
        <a:lstStyle/>
        <a:p>
          <a:endParaRPr lang="en-US"/>
        </a:p>
      </dgm:t>
    </dgm:pt>
    <dgm:pt modelId="{ECA4E29A-E57A-42B1-8519-975B07404D3B}">
      <dgm:prSet phldrT="[Text]"/>
      <dgm:spPr/>
      <dgm:t>
        <a:bodyPr/>
        <a:lstStyle/>
        <a:p>
          <a:pPr rtl="1"/>
          <a:r>
            <a:rPr lang="fa-IR" b="1" dirty="0" smtClean="0">
              <a:solidFill>
                <a:schemeClr val="tx1"/>
              </a:solidFill>
              <a:cs typeface="B Kamran" pitchFamily="2" charset="-78"/>
            </a:rPr>
            <a:t>پرفشاری خون</a:t>
          </a:r>
          <a:endParaRPr lang="en-US" b="1" dirty="0">
            <a:solidFill>
              <a:schemeClr val="tx1"/>
            </a:solidFill>
            <a:cs typeface="B Kamran" pitchFamily="2" charset="-78"/>
          </a:endParaRPr>
        </a:p>
      </dgm:t>
    </dgm:pt>
    <dgm:pt modelId="{C1146969-C5DB-43A6-8A8F-3198355B1F43}" type="parTrans" cxnId="{4C920039-C6E0-4A9F-AD8E-1E971485123F}">
      <dgm:prSet/>
      <dgm:spPr/>
      <dgm:t>
        <a:bodyPr/>
        <a:lstStyle/>
        <a:p>
          <a:pPr rtl="1"/>
          <a:endParaRPr lang="en-US" b="1">
            <a:solidFill>
              <a:schemeClr val="tx1"/>
            </a:solidFill>
            <a:cs typeface="B Kamran" pitchFamily="2" charset="-78"/>
          </a:endParaRPr>
        </a:p>
      </dgm:t>
    </dgm:pt>
    <dgm:pt modelId="{AD0E7459-A68D-479E-BA83-8740050EE5C0}" type="sibTrans" cxnId="{4C920039-C6E0-4A9F-AD8E-1E971485123F}">
      <dgm:prSet/>
      <dgm:spPr/>
      <dgm:t>
        <a:bodyPr/>
        <a:lstStyle/>
        <a:p>
          <a:pPr rtl="1"/>
          <a:endParaRPr lang="en-US" b="1">
            <a:solidFill>
              <a:schemeClr val="tx1"/>
            </a:solidFill>
            <a:cs typeface="B Kamran" pitchFamily="2" charset="-78"/>
          </a:endParaRPr>
        </a:p>
      </dgm:t>
    </dgm:pt>
    <dgm:pt modelId="{114E9223-369E-4AC8-B809-ADD6E0C35487}">
      <dgm:prSet phldrT="[Text]"/>
      <dgm:spPr/>
      <dgm:t>
        <a:bodyPr/>
        <a:lstStyle/>
        <a:p>
          <a:pPr rtl="1"/>
          <a:r>
            <a:rPr lang="fa-IR" b="1" dirty="0" smtClean="0">
              <a:solidFill>
                <a:schemeClr val="tx1"/>
              </a:solidFill>
              <a:cs typeface="B Kamran" pitchFamily="2" charset="-78"/>
            </a:rPr>
            <a:t>شیوع 2 برابری در افراد چاق نسبت به افراد عادی</a:t>
          </a:r>
          <a:endParaRPr lang="en-US" b="1" dirty="0">
            <a:solidFill>
              <a:schemeClr val="tx1"/>
            </a:solidFill>
            <a:cs typeface="B Kamran" pitchFamily="2" charset="-78"/>
          </a:endParaRPr>
        </a:p>
      </dgm:t>
    </dgm:pt>
    <dgm:pt modelId="{F0D8BFFF-A449-4670-9413-8A5A5D86AE19}" type="parTrans" cxnId="{9811EAC4-7F58-4442-B206-173DF878125F}">
      <dgm:prSet/>
      <dgm:spPr/>
      <dgm:t>
        <a:bodyPr/>
        <a:lstStyle/>
        <a:p>
          <a:pPr rtl="1"/>
          <a:endParaRPr lang="en-US" b="1">
            <a:solidFill>
              <a:schemeClr val="tx1"/>
            </a:solidFill>
            <a:cs typeface="B Kamran" pitchFamily="2" charset="-78"/>
          </a:endParaRPr>
        </a:p>
      </dgm:t>
    </dgm:pt>
    <dgm:pt modelId="{6721894E-EB87-4679-B94D-79C4A192C086}" type="sibTrans" cxnId="{9811EAC4-7F58-4442-B206-173DF878125F}">
      <dgm:prSet/>
      <dgm:spPr/>
      <dgm:t>
        <a:bodyPr/>
        <a:lstStyle/>
        <a:p>
          <a:pPr rtl="1"/>
          <a:endParaRPr lang="en-US" b="1">
            <a:solidFill>
              <a:schemeClr val="tx1"/>
            </a:solidFill>
            <a:cs typeface="B Kamran" pitchFamily="2" charset="-78"/>
          </a:endParaRPr>
        </a:p>
      </dgm:t>
    </dgm:pt>
    <dgm:pt modelId="{3D598149-6FE0-4960-B8E5-D0BF0DF40094}">
      <dgm:prSet phldrT="[Text]"/>
      <dgm:spPr/>
      <dgm:t>
        <a:bodyPr/>
        <a:lstStyle/>
        <a:p>
          <a:pPr rtl="1"/>
          <a:r>
            <a:rPr lang="fa-IR" b="1" dirty="0" smtClean="0">
              <a:solidFill>
                <a:schemeClr val="tx1"/>
              </a:solidFill>
              <a:cs typeface="B Kamran" pitchFamily="2" charset="-78"/>
            </a:rPr>
            <a:t>دیابت</a:t>
          </a:r>
          <a:endParaRPr lang="en-US" b="1" dirty="0">
            <a:solidFill>
              <a:schemeClr val="tx1"/>
            </a:solidFill>
            <a:cs typeface="B Kamran" pitchFamily="2" charset="-78"/>
          </a:endParaRPr>
        </a:p>
      </dgm:t>
    </dgm:pt>
    <dgm:pt modelId="{3AD58203-F3ED-450C-8BFF-803DB330DEF3}" type="parTrans" cxnId="{EDF1FD47-6F8C-49E1-8900-FF7D458B56E3}">
      <dgm:prSet/>
      <dgm:spPr/>
      <dgm:t>
        <a:bodyPr/>
        <a:lstStyle/>
        <a:p>
          <a:pPr rtl="1"/>
          <a:endParaRPr lang="en-US" b="1">
            <a:solidFill>
              <a:schemeClr val="tx1"/>
            </a:solidFill>
            <a:cs typeface="B Kamran" pitchFamily="2" charset="-78"/>
          </a:endParaRPr>
        </a:p>
      </dgm:t>
    </dgm:pt>
    <dgm:pt modelId="{01D96ED5-B014-4357-8AEF-48789FEAE69C}" type="sibTrans" cxnId="{EDF1FD47-6F8C-49E1-8900-FF7D458B56E3}">
      <dgm:prSet/>
      <dgm:spPr/>
      <dgm:t>
        <a:bodyPr/>
        <a:lstStyle/>
        <a:p>
          <a:pPr rtl="1"/>
          <a:endParaRPr lang="en-US" b="1">
            <a:solidFill>
              <a:schemeClr val="tx1"/>
            </a:solidFill>
            <a:cs typeface="B Kamran" pitchFamily="2" charset="-78"/>
          </a:endParaRPr>
        </a:p>
      </dgm:t>
    </dgm:pt>
    <dgm:pt modelId="{0D350BFC-77FE-4F4C-8E9C-467E5CDFA9DE}">
      <dgm:prSet phldrT="[Text]"/>
      <dgm:spPr/>
      <dgm:t>
        <a:bodyPr/>
        <a:lstStyle/>
        <a:p>
          <a:pPr rtl="1"/>
          <a:r>
            <a:rPr lang="fa-IR" b="1" dirty="0" smtClean="0">
              <a:solidFill>
                <a:schemeClr val="tx1"/>
              </a:solidFill>
              <a:cs typeface="B Kamran" pitchFamily="2" charset="-78"/>
            </a:rPr>
            <a:t>شیوع 4 برابری در افراد چاق نسبت به افراد با وزن طبیعی</a:t>
          </a:r>
          <a:endParaRPr lang="en-US" b="1" dirty="0">
            <a:solidFill>
              <a:schemeClr val="tx1"/>
            </a:solidFill>
            <a:cs typeface="B Kamran" pitchFamily="2" charset="-78"/>
          </a:endParaRPr>
        </a:p>
      </dgm:t>
    </dgm:pt>
    <dgm:pt modelId="{6EB732E2-B1D6-41E5-A7B4-3CBAEC7DD720}" type="parTrans" cxnId="{BCF5FAF8-2E3F-4478-9057-22BB0DCEA0E9}">
      <dgm:prSet/>
      <dgm:spPr/>
      <dgm:t>
        <a:bodyPr/>
        <a:lstStyle/>
        <a:p>
          <a:pPr rtl="1"/>
          <a:endParaRPr lang="en-US" b="1">
            <a:solidFill>
              <a:schemeClr val="tx1"/>
            </a:solidFill>
            <a:cs typeface="B Kamran" pitchFamily="2" charset="-78"/>
          </a:endParaRPr>
        </a:p>
      </dgm:t>
    </dgm:pt>
    <dgm:pt modelId="{932A39C5-617F-4B21-8418-839DAFA96897}" type="sibTrans" cxnId="{BCF5FAF8-2E3F-4478-9057-22BB0DCEA0E9}">
      <dgm:prSet/>
      <dgm:spPr/>
      <dgm:t>
        <a:bodyPr/>
        <a:lstStyle/>
        <a:p>
          <a:pPr rtl="1"/>
          <a:endParaRPr lang="en-US" b="1">
            <a:solidFill>
              <a:schemeClr val="tx1"/>
            </a:solidFill>
            <a:cs typeface="B Kamran" pitchFamily="2" charset="-78"/>
          </a:endParaRPr>
        </a:p>
      </dgm:t>
    </dgm:pt>
    <dgm:pt modelId="{81CA950A-BA37-47B5-B1CB-347543670B54}">
      <dgm:prSet phldrT="[Text]"/>
      <dgm:spPr/>
      <dgm:t>
        <a:bodyPr/>
        <a:lstStyle/>
        <a:p>
          <a:pPr rtl="1"/>
          <a:r>
            <a:rPr lang="fa-IR" b="1" dirty="0" smtClean="0">
              <a:solidFill>
                <a:schemeClr val="tx1"/>
              </a:solidFill>
              <a:cs typeface="B Kamran" pitchFamily="2" charset="-78"/>
            </a:rPr>
            <a:t>سکته قلبی</a:t>
          </a:r>
          <a:endParaRPr lang="en-US" b="1" dirty="0">
            <a:solidFill>
              <a:schemeClr val="tx1"/>
            </a:solidFill>
            <a:cs typeface="B Kamran" pitchFamily="2" charset="-78"/>
          </a:endParaRPr>
        </a:p>
      </dgm:t>
    </dgm:pt>
    <dgm:pt modelId="{1F07BBDF-7347-4D4A-9F1B-F53E075FA58C}" type="parTrans" cxnId="{DFB3C66F-EBB0-4C76-AD9A-7A16DFA0F8E4}">
      <dgm:prSet/>
      <dgm:spPr/>
      <dgm:t>
        <a:bodyPr/>
        <a:lstStyle/>
        <a:p>
          <a:pPr rtl="1"/>
          <a:endParaRPr lang="en-US" b="1">
            <a:solidFill>
              <a:schemeClr val="tx1"/>
            </a:solidFill>
            <a:cs typeface="B Kamran" pitchFamily="2" charset="-78"/>
          </a:endParaRPr>
        </a:p>
      </dgm:t>
    </dgm:pt>
    <dgm:pt modelId="{C38A841B-1B53-4B32-A852-6F9780BCA21A}" type="sibTrans" cxnId="{DFB3C66F-EBB0-4C76-AD9A-7A16DFA0F8E4}">
      <dgm:prSet/>
      <dgm:spPr/>
      <dgm:t>
        <a:bodyPr/>
        <a:lstStyle/>
        <a:p>
          <a:pPr rtl="1"/>
          <a:endParaRPr lang="en-US" b="1">
            <a:solidFill>
              <a:schemeClr val="tx1"/>
            </a:solidFill>
            <a:cs typeface="B Kamran" pitchFamily="2" charset="-78"/>
          </a:endParaRPr>
        </a:p>
      </dgm:t>
    </dgm:pt>
    <dgm:pt modelId="{76F01BAD-AE9F-4D67-91F2-E54E8DCE7921}">
      <dgm:prSet phldrT="[Text]"/>
      <dgm:spPr/>
      <dgm:t>
        <a:bodyPr/>
        <a:lstStyle/>
        <a:p>
          <a:pPr rtl="1"/>
          <a:r>
            <a:rPr lang="fa-IR" b="1" dirty="0" smtClean="0">
              <a:solidFill>
                <a:schemeClr val="tx1"/>
              </a:solidFill>
              <a:cs typeface="B Kamran" pitchFamily="2" charset="-78"/>
            </a:rPr>
            <a:t>شیوع 2 برابری در مردان چاق کمتر از 45 سال نسبت به مردان همسال با وزن عادی</a:t>
          </a:r>
          <a:endParaRPr lang="en-US" b="1" dirty="0">
            <a:solidFill>
              <a:schemeClr val="tx1"/>
            </a:solidFill>
            <a:cs typeface="B Kamran" pitchFamily="2" charset="-78"/>
          </a:endParaRPr>
        </a:p>
      </dgm:t>
    </dgm:pt>
    <dgm:pt modelId="{93E74300-9FD2-425B-8055-3140D8FC9001}" type="parTrans" cxnId="{2A7B4D0F-9AFB-4D03-9929-B34B169E03D8}">
      <dgm:prSet/>
      <dgm:spPr/>
      <dgm:t>
        <a:bodyPr/>
        <a:lstStyle/>
        <a:p>
          <a:pPr rtl="1"/>
          <a:endParaRPr lang="en-US" b="1">
            <a:solidFill>
              <a:schemeClr val="tx1"/>
            </a:solidFill>
            <a:cs typeface="B Kamran" pitchFamily="2" charset="-78"/>
          </a:endParaRPr>
        </a:p>
      </dgm:t>
    </dgm:pt>
    <dgm:pt modelId="{3951B6B4-1EB9-4B48-8C96-06D73986FC9A}" type="sibTrans" cxnId="{2A7B4D0F-9AFB-4D03-9929-B34B169E03D8}">
      <dgm:prSet/>
      <dgm:spPr/>
      <dgm:t>
        <a:bodyPr/>
        <a:lstStyle/>
        <a:p>
          <a:pPr rtl="1"/>
          <a:endParaRPr lang="en-US" b="1">
            <a:solidFill>
              <a:schemeClr val="tx1"/>
            </a:solidFill>
            <a:cs typeface="B Kamran" pitchFamily="2" charset="-78"/>
          </a:endParaRPr>
        </a:p>
      </dgm:t>
    </dgm:pt>
    <dgm:pt modelId="{EC6DDFB5-6CB4-4F8A-805C-2CC8F96DEB9B}">
      <dgm:prSet/>
      <dgm:spPr/>
      <dgm:t>
        <a:bodyPr/>
        <a:lstStyle/>
        <a:p>
          <a:pPr rtl="1"/>
          <a:r>
            <a:rPr lang="fa-IR" b="1" dirty="0" smtClean="0">
              <a:solidFill>
                <a:schemeClr val="tx1"/>
              </a:solidFill>
              <a:cs typeface="B Kamran" pitchFamily="2" charset="-78"/>
            </a:rPr>
            <a:t>شیوع 3 برابری در زنان چاق نسبت به زنان با وزن طبیعی</a:t>
          </a:r>
          <a:endParaRPr lang="en-US" b="1" dirty="0">
            <a:solidFill>
              <a:schemeClr val="tx1"/>
            </a:solidFill>
            <a:cs typeface="B Kamran" pitchFamily="2" charset="-78"/>
          </a:endParaRPr>
        </a:p>
      </dgm:t>
    </dgm:pt>
    <dgm:pt modelId="{885FDB71-206E-41FF-A51C-75E240EBB4FA}" type="parTrans" cxnId="{85A378F5-D331-4891-BC71-B71860750660}">
      <dgm:prSet/>
      <dgm:spPr/>
      <dgm:t>
        <a:bodyPr/>
        <a:lstStyle/>
        <a:p>
          <a:endParaRPr lang="en-US" b="1">
            <a:solidFill>
              <a:schemeClr val="tx1"/>
            </a:solidFill>
            <a:cs typeface="B Kamran" pitchFamily="2" charset="-78"/>
          </a:endParaRPr>
        </a:p>
      </dgm:t>
    </dgm:pt>
    <dgm:pt modelId="{5786F201-B9B2-4DED-AC59-5F889F448975}" type="sibTrans" cxnId="{85A378F5-D331-4891-BC71-B71860750660}">
      <dgm:prSet/>
      <dgm:spPr/>
      <dgm:t>
        <a:bodyPr/>
        <a:lstStyle/>
        <a:p>
          <a:endParaRPr lang="en-US" b="1">
            <a:solidFill>
              <a:schemeClr val="tx1"/>
            </a:solidFill>
            <a:cs typeface="B Kamran" pitchFamily="2" charset="-78"/>
          </a:endParaRPr>
        </a:p>
      </dgm:t>
    </dgm:pt>
    <dgm:pt modelId="{39002B20-F808-486F-843E-AECA63187234}">
      <dgm:prSet/>
      <dgm:spPr/>
      <dgm:t>
        <a:bodyPr/>
        <a:lstStyle/>
        <a:p>
          <a:r>
            <a:rPr lang="fa-IR" b="1" dirty="0" smtClean="0">
              <a:solidFill>
                <a:schemeClr val="tx1"/>
              </a:solidFill>
              <a:cs typeface="B Kamran" pitchFamily="2" charset="-78"/>
            </a:rPr>
            <a:t>سنگ کیسه صفرا</a:t>
          </a:r>
          <a:endParaRPr lang="en-US" b="1" dirty="0">
            <a:solidFill>
              <a:schemeClr val="tx1"/>
            </a:solidFill>
            <a:cs typeface="B Kamran" pitchFamily="2" charset="-78"/>
          </a:endParaRPr>
        </a:p>
      </dgm:t>
    </dgm:pt>
    <dgm:pt modelId="{23256702-07CA-4F75-AF8B-BA21A1AD6CD2}" type="parTrans" cxnId="{12BF2225-E267-4160-87DB-9AC3897A86C5}">
      <dgm:prSet/>
      <dgm:spPr/>
      <dgm:t>
        <a:bodyPr/>
        <a:lstStyle/>
        <a:p>
          <a:endParaRPr lang="en-US" b="1">
            <a:solidFill>
              <a:schemeClr val="tx1"/>
            </a:solidFill>
            <a:cs typeface="B Kamran" pitchFamily="2" charset="-78"/>
          </a:endParaRPr>
        </a:p>
      </dgm:t>
    </dgm:pt>
    <dgm:pt modelId="{417F9F1C-8E85-407D-937B-4BD05F46B677}" type="sibTrans" cxnId="{12BF2225-E267-4160-87DB-9AC3897A86C5}">
      <dgm:prSet/>
      <dgm:spPr/>
      <dgm:t>
        <a:bodyPr/>
        <a:lstStyle/>
        <a:p>
          <a:endParaRPr lang="en-US" b="1">
            <a:solidFill>
              <a:schemeClr val="tx1"/>
            </a:solidFill>
            <a:cs typeface="B Kamran" pitchFamily="2" charset="-78"/>
          </a:endParaRPr>
        </a:p>
      </dgm:t>
    </dgm:pt>
    <dgm:pt modelId="{AA874F63-73EC-4072-9872-8E312645493A}" type="pres">
      <dgm:prSet presAssocID="{F60DA163-752A-40A1-9C91-7DDCB65E3784}" presName="Name0" presStyleCnt="0">
        <dgm:presLayoutVars>
          <dgm:dir val="rev"/>
          <dgm:animLvl val="lvl"/>
          <dgm:resizeHandles val="exact"/>
        </dgm:presLayoutVars>
      </dgm:prSet>
      <dgm:spPr/>
      <dgm:t>
        <a:bodyPr/>
        <a:lstStyle/>
        <a:p>
          <a:endParaRPr lang="en-US"/>
        </a:p>
      </dgm:t>
    </dgm:pt>
    <dgm:pt modelId="{A8E1E33A-D6B5-4C0F-BF3A-568CC59C4314}" type="pres">
      <dgm:prSet presAssocID="{ECA4E29A-E57A-42B1-8519-975B07404D3B}" presName="linNode" presStyleCnt="0"/>
      <dgm:spPr/>
    </dgm:pt>
    <dgm:pt modelId="{8779D203-0CFD-4662-841F-892F02C1C1C8}" type="pres">
      <dgm:prSet presAssocID="{ECA4E29A-E57A-42B1-8519-975B07404D3B}" presName="parentText" presStyleLbl="node1" presStyleIdx="0" presStyleCnt="4">
        <dgm:presLayoutVars>
          <dgm:chMax val="1"/>
          <dgm:bulletEnabled val="1"/>
        </dgm:presLayoutVars>
      </dgm:prSet>
      <dgm:spPr/>
      <dgm:t>
        <a:bodyPr/>
        <a:lstStyle/>
        <a:p>
          <a:endParaRPr lang="en-US"/>
        </a:p>
      </dgm:t>
    </dgm:pt>
    <dgm:pt modelId="{79CEDFD0-0554-4FF6-A7CA-C2A7ACE6B6DD}" type="pres">
      <dgm:prSet presAssocID="{ECA4E29A-E57A-42B1-8519-975B07404D3B}" presName="descendantText" presStyleLbl="alignAccFollowNode1" presStyleIdx="0" presStyleCnt="4">
        <dgm:presLayoutVars>
          <dgm:bulletEnabled val="1"/>
        </dgm:presLayoutVars>
      </dgm:prSet>
      <dgm:spPr/>
      <dgm:t>
        <a:bodyPr/>
        <a:lstStyle/>
        <a:p>
          <a:endParaRPr lang="en-US"/>
        </a:p>
      </dgm:t>
    </dgm:pt>
    <dgm:pt modelId="{70368F56-11EB-46A6-9F3F-098BAE1BCDE6}" type="pres">
      <dgm:prSet presAssocID="{AD0E7459-A68D-479E-BA83-8740050EE5C0}" presName="sp" presStyleCnt="0"/>
      <dgm:spPr/>
    </dgm:pt>
    <dgm:pt modelId="{7C2A7B45-524A-4B4F-ADF2-2A15F9D03630}" type="pres">
      <dgm:prSet presAssocID="{3D598149-6FE0-4960-B8E5-D0BF0DF40094}" presName="linNode" presStyleCnt="0"/>
      <dgm:spPr/>
    </dgm:pt>
    <dgm:pt modelId="{4EEDBCB4-2AF6-49D8-BC4F-5378D59FFC17}" type="pres">
      <dgm:prSet presAssocID="{3D598149-6FE0-4960-B8E5-D0BF0DF40094}" presName="parentText" presStyleLbl="node1" presStyleIdx="1" presStyleCnt="4">
        <dgm:presLayoutVars>
          <dgm:chMax val="1"/>
          <dgm:bulletEnabled val="1"/>
        </dgm:presLayoutVars>
      </dgm:prSet>
      <dgm:spPr/>
      <dgm:t>
        <a:bodyPr/>
        <a:lstStyle/>
        <a:p>
          <a:endParaRPr lang="en-US"/>
        </a:p>
      </dgm:t>
    </dgm:pt>
    <dgm:pt modelId="{62992115-0A91-437A-B8F1-0BAF6010FDA9}" type="pres">
      <dgm:prSet presAssocID="{3D598149-6FE0-4960-B8E5-D0BF0DF40094}" presName="descendantText" presStyleLbl="alignAccFollowNode1" presStyleIdx="1" presStyleCnt="4">
        <dgm:presLayoutVars>
          <dgm:bulletEnabled val="1"/>
        </dgm:presLayoutVars>
      </dgm:prSet>
      <dgm:spPr/>
      <dgm:t>
        <a:bodyPr/>
        <a:lstStyle/>
        <a:p>
          <a:endParaRPr lang="en-US"/>
        </a:p>
      </dgm:t>
    </dgm:pt>
    <dgm:pt modelId="{C723E736-F096-4C4E-B669-C02298B73BE0}" type="pres">
      <dgm:prSet presAssocID="{01D96ED5-B014-4357-8AEF-48789FEAE69C}" presName="sp" presStyleCnt="0"/>
      <dgm:spPr/>
    </dgm:pt>
    <dgm:pt modelId="{33F250C2-A3B1-405F-9781-4C24494D16BA}" type="pres">
      <dgm:prSet presAssocID="{81CA950A-BA37-47B5-B1CB-347543670B54}" presName="linNode" presStyleCnt="0"/>
      <dgm:spPr/>
    </dgm:pt>
    <dgm:pt modelId="{D588A57B-5AEF-4303-92BF-514E884F74C2}" type="pres">
      <dgm:prSet presAssocID="{81CA950A-BA37-47B5-B1CB-347543670B54}" presName="parentText" presStyleLbl="node1" presStyleIdx="2" presStyleCnt="4">
        <dgm:presLayoutVars>
          <dgm:chMax val="1"/>
          <dgm:bulletEnabled val="1"/>
        </dgm:presLayoutVars>
      </dgm:prSet>
      <dgm:spPr/>
      <dgm:t>
        <a:bodyPr/>
        <a:lstStyle/>
        <a:p>
          <a:endParaRPr lang="en-US"/>
        </a:p>
      </dgm:t>
    </dgm:pt>
    <dgm:pt modelId="{F90AE764-6271-4FB2-850B-6C6CA514A709}" type="pres">
      <dgm:prSet presAssocID="{81CA950A-BA37-47B5-B1CB-347543670B54}" presName="descendantText" presStyleLbl="alignAccFollowNode1" presStyleIdx="2" presStyleCnt="4">
        <dgm:presLayoutVars>
          <dgm:bulletEnabled val="1"/>
        </dgm:presLayoutVars>
      </dgm:prSet>
      <dgm:spPr/>
      <dgm:t>
        <a:bodyPr/>
        <a:lstStyle/>
        <a:p>
          <a:endParaRPr lang="en-US"/>
        </a:p>
      </dgm:t>
    </dgm:pt>
    <dgm:pt modelId="{647C098C-288E-40FA-ABBF-6215F34E4728}" type="pres">
      <dgm:prSet presAssocID="{C38A841B-1B53-4B32-A852-6F9780BCA21A}" presName="sp" presStyleCnt="0"/>
      <dgm:spPr/>
    </dgm:pt>
    <dgm:pt modelId="{453AAFF2-FA6C-4EF9-8842-C84FD8187270}" type="pres">
      <dgm:prSet presAssocID="{39002B20-F808-486F-843E-AECA63187234}" presName="linNode" presStyleCnt="0"/>
      <dgm:spPr/>
    </dgm:pt>
    <dgm:pt modelId="{77C5EA5E-ECFB-4D64-8975-A1135D0FDD37}" type="pres">
      <dgm:prSet presAssocID="{39002B20-F808-486F-843E-AECA63187234}" presName="parentText" presStyleLbl="node1" presStyleIdx="3" presStyleCnt="4">
        <dgm:presLayoutVars>
          <dgm:chMax val="1"/>
          <dgm:bulletEnabled val="1"/>
        </dgm:presLayoutVars>
      </dgm:prSet>
      <dgm:spPr/>
      <dgm:t>
        <a:bodyPr/>
        <a:lstStyle/>
        <a:p>
          <a:endParaRPr lang="en-US"/>
        </a:p>
      </dgm:t>
    </dgm:pt>
    <dgm:pt modelId="{C526DD48-B18F-4D85-A9FF-7FAC9FB78C80}" type="pres">
      <dgm:prSet presAssocID="{39002B20-F808-486F-843E-AECA63187234}" presName="descendantText" presStyleLbl="alignAccFollowNode1" presStyleIdx="3" presStyleCnt="4">
        <dgm:presLayoutVars>
          <dgm:bulletEnabled val="1"/>
        </dgm:presLayoutVars>
      </dgm:prSet>
      <dgm:spPr/>
      <dgm:t>
        <a:bodyPr/>
        <a:lstStyle/>
        <a:p>
          <a:endParaRPr lang="en-US"/>
        </a:p>
      </dgm:t>
    </dgm:pt>
  </dgm:ptLst>
  <dgm:cxnLst>
    <dgm:cxn modelId="{196C238F-8C29-422A-B22A-7803C1C191CD}" type="presOf" srcId="{76F01BAD-AE9F-4D67-91F2-E54E8DCE7921}" destId="{F90AE764-6271-4FB2-850B-6C6CA514A709}" srcOrd="0" destOrd="0" presId="urn:microsoft.com/office/officeart/2005/8/layout/vList5"/>
    <dgm:cxn modelId="{EDF1FD47-6F8C-49E1-8900-FF7D458B56E3}" srcId="{F60DA163-752A-40A1-9C91-7DDCB65E3784}" destId="{3D598149-6FE0-4960-B8E5-D0BF0DF40094}" srcOrd="1" destOrd="0" parTransId="{3AD58203-F3ED-450C-8BFF-803DB330DEF3}" sibTransId="{01D96ED5-B014-4357-8AEF-48789FEAE69C}"/>
    <dgm:cxn modelId="{0222FEE1-5041-4DFA-9C24-F94E74BD2DB3}" type="presOf" srcId="{EC6DDFB5-6CB4-4F8A-805C-2CC8F96DEB9B}" destId="{C526DD48-B18F-4D85-A9FF-7FAC9FB78C80}" srcOrd="0" destOrd="0" presId="urn:microsoft.com/office/officeart/2005/8/layout/vList5"/>
    <dgm:cxn modelId="{2A7B4D0F-9AFB-4D03-9929-B34B169E03D8}" srcId="{81CA950A-BA37-47B5-B1CB-347543670B54}" destId="{76F01BAD-AE9F-4D67-91F2-E54E8DCE7921}" srcOrd="0" destOrd="0" parTransId="{93E74300-9FD2-425B-8055-3140D8FC9001}" sibTransId="{3951B6B4-1EB9-4B48-8C96-06D73986FC9A}"/>
    <dgm:cxn modelId="{6939B2D5-5821-4F9C-BFBD-5696F2A06099}" type="presOf" srcId="{ECA4E29A-E57A-42B1-8519-975B07404D3B}" destId="{8779D203-0CFD-4662-841F-892F02C1C1C8}" srcOrd="0" destOrd="0" presId="urn:microsoft.com/office/officeart/2005/8/layout/vList5"/>
    <dgm:cxn modelId="{4CC8B160-93EA-4063-81B2-4E8E07F1F8DA}" type="presOf" srcId="{81CA950A-BA37-47B5-B1CB-347543670B54}" destId="{D588A57B-5AEF-4303-92BF-514E884F74C2}" srcOrd="0" destOrd="0" presId="urn:microsoft.com/office/officeart/2005/8/layout/vList5"/>
    <dgm:cxn modelId="{85A378F5-D331-4891-BC71-B71860750660}" srcId="{39002B20-F808-486F-843E-AECA63187234}" destId="{EC6DDFB5-6CB4-4F8A-805C-2CC8F96DEB9B}" srcOrd="0" destOrd="0" parTransId="{885FDB71-206E-41FF-A51C-75E240EBB4FA}" sibTransId="{5786F201-B9B2-4DED-AC59-5F889F448975}"/>
    <dgm:cxn modelId="{DFB3C66F-EBB0-4C76-AD9A-7A16DFA0F8E4}" srcId="{F60DA163-752A-40A1-9C91-7DDCB65E3784}" destId="{81CA950A-BA37-47B5-B1CB-347543670B54}" srcOrd="2" destOrd="0" parTransId="{1F07BBDF-7347-4D4A-9F1B-F53E075FA58C}" sibTransId="{C38A841B-1B53-4B32-A852-6F9780BCA21A}"/>
    <dgm:cxn modelId="{892C9221-2168-4239-9C02-88EC1A754E5C}" type="presOf" srcId="{F60DA163-752A-40A1-9C91-7DDCB65E3784}" destId="{AA874F63-73EC-4072-9872-8E312645493A}" srcOrd="0" destOrd="0" presId="urn:microsoft.com/office/officeart/2005/8/layout/vList5"/>
    <dgm:cxn modelId="{6EE8395F-67D2-4A7A-8BF9-BEE5F1669770}" type="presOf" srcId="{39002B20-F808-486F-843E-AECA63187234}" destId="{77C5EA5E-ECFB-4D64-8975-A1135D0FDD37}" srcOrd="0" destOrd="0" presId="urn:microsoft.com/office/officeart/2005/8/layout/vList5"/>
    <dgm:cxn modelId="{12BF2225-E267-4160-87DB-9AC3897A86C5}" srcId="{F60DA163-752A-40A1-9C91-7DDCB65E3784}" destId="{39002B20-F808-486F-843E-AECA63187234}" srcOrd="3" destOrd="0" parTransId="{23256702-07CA-4F75-AF8B-BA21A1AD6CD2}" sibTransId="{417F9F1C-8E85-407D-937B-4BD05F46B677}"/>
    <dgm:cxn modelId="{FBC30ACC-B8AC-467F-94E7-E17E5E04EB40}" type="presOf" srcId="{0D350BFC-77FE-4F4C-8E9C-467E5CDFA9DE}" destId="{62992115-0A91-437A-B8F1-0BAF6010FDA9}" srcOrd="0" destOrd="0" presId="urn:microsoft.com/office/officeart/2005/8/layout/vList5"/>
    <dgm:cxn modelId="{47F00A2F-9795-4021-AE14-DA60D9302017}" type="presOf" srcId="{114E9223-369E-4AC8-B809-ADD6E0C35487}" destId="{79CEDFD0-0554-4FF6-A7CA-C2A7ACE6B6DD}" srcOrd="0" destOrd="0" presId="urn:microsoft.com/office/officeart/2005/8/layout/vList5"/>
    <dgm:cxn modelId="{4C920039-C6E0-4A9F-AD8E-1E971485123F}" srcId="{F60DA163-752A-40A1-9C91-7DDCB65E3784}" destId="{ECA4E29A-E57A-42B1-8519-975B07404D3B}" srcOrd="0" destOrd="0" parTransId="{C1146969-C5DB-43A6-8A8F-3198355B1F43}" sibTransId="{AD0E7459-A68D-479E-BA83-8740050EE5C0}"/>
    <dgm:cxn modelId="{978E788B-5547-4D8E-984B-9C9E494E129D}" type="presOf" srcId="{3D598149-6FE0-4960-B8E5-D0BF0DF40094}" destId="{4EEDBCB4-2AF6-49D8-BC4F-5378D59FFC17}" srcOrd="0" destOrd="0" presId="urn:microsoft.com/office/officeart/2005/8/layout/vList5"/>
    <dgm:cxn modelId="{BCF5FAF8-2E3F-4478-9057-22BB0DCEA0E9}" srcId="{3D598149-6FE0-4960-B8E5-D0BF0DF40094}" destId="{0D350BFC-77FE-4F4C-8E9C-467E5CDFA9DE}" srcOrd="0" destOrd="0" parTransId="{6EB732E2-B1D6-41E5-A7B4-3CBAEC7DD720}" sibTransId="{932A39C5-617F-4B21-8418-839DAFA96897}"/>
    <dgm:cxn modelId="{9811EAC4-7F58-4442-B206-173DF878125F}" srcId="{ECA4E29A-E57A-42B1-8519-975B07404D3B}" destId="{114E9223-369E-4AC8-B809-ADD6E0C35487}" srcOrd="0" destOrd="0" parTransId="{F0D8BFFF-A449-4670-9413-8A5A5D86AE19}" sibTransId="{6721894E-EB87-4679-B94D-79C4A192C086}"/>
    <dgm:cxn modelId="{E9662CD7-F0E0-4EAD-81A4-476EA235C5E7}" type="presParOf" srcId="{AA874F63-73EC-4072-9872-8E312645493A}" destId="{A8E1E33A-D6B5-4C0F-BF3A-568CC59C4314}" srcOrd="0" destOrd="0" presId="urn:microsoft.com/office/officeart/2005/8/layout/vList5"/>
    <dgm:cxn modelId="{11C38104-BC28-4109-AFC3-6583F712AD87}" type="presParOf" srcId="{A8E1E33A-D6B5-4C0F-BF3A-568CC59C4314}" destId="{8779D203-0CFD-4662-841F-892F02C1C1C8}" srcOrd="0" destOrd="0" presId="urn:microsoft.com/office/officeart/2005/8/layout/vList5"/>
    <dgm:cxn modelId="{00B051C7-BFA6-4CCF-AFFC-30D4657A2EC1}" type="presParOf" srcId="{A8E1E33A-D6B5-4C0F-BF3A-568CC59C4314}" destId="{79CEDFD0-0554-4FF6-A7CA-C2A7ACE6B6DD}" srcOrd="1" destOrd="0" presId="urn:microsoft.com/office/officeart/2005/8/layout/vList5"/>
    <dgm:cxn modelId="{5E2FCCF5-F2FF-4521-90DC-E7973A626FF6}" type="presParOf" srcId="{AA874F63-73EC-4072-9872-8E312645493A}" destId="{70368F56-11EB-46A6-9F3F-098BAE1BCDE6}" srcOrd="1" destOrd="0" presId="urn:microsoft.com/office/officeart/2005/8/layout/vList5"/>
    <dgm:cxn modelId="{B59C7E91-217D-4A6C-90C9-DB4E1EA081F1}" type="presParOf" srcId="{AA874F63-73EC-4072-9872-8E312645493A}" destId="{7C2A7B45-524A-4B4F-ADF2-2A15F9D03630}" srcOrd="2" destOrd="0" presId="urn:microsoft.com/office/officeart/2005/8/layout/vList5"/>
    <dgm:cxn modelId="{BBB52B90-9E29-41EE-B34E-B791DAF7D7A9}" type="presParOf" srcId="{7C2A7B45-524A-4B4F-ADF2-2A15F9D03630}" destId="{4EEDBCB4-2AF6-49D8-BC4F-5378D59FFC17}" srcOrd="0" destOrd="0" presId="urn:microsoft.com/office/officeart/2005/8/layout/vList5"/>
    <dgm:cxn modelId="{4E6CB7BD-E06C-4549-879A-F4FF72CB1E75}" type="presParOf" srcId="{7C2A7B45-524A-4B4F-ADF2-2A15F9D03630}" destId="{62992115-0A91-437A-B8F1-0BAF6010FDA9}" srcOrd="1" destOrd="0" presId="urn:microsoft.com/office/officeart/2005/8/layout/vList5"/>
    <dgm:cxn modelId="{08DA131A-F8AE-4ABE-937A-8300D0704374}" type="presParOf" srcId="{AA874F63-73EC-4072-9872-8E312645493A}" destId="{C723E736-F096-4C4E-B669-C02298B73BE0}" srcOrd="3" destOrd="0" presId="urn:microsoft.com/office/officeart/2005/8/layout/vList5"/>
    <dgm:cxn modelId="{74B9FFA3-FD20-457F-A50E-9EDB8AD69B0E}" type="presParOf" srcId="{AA874F63-73EC-4072-9872-8E312645493A}" destId="{33F250C2-A3B1-405F-9781-4C24494D16BA}" srcOrd="4" destOrd="0" presId="urn:microsoft.com/office/officeart/2005/8/layout/vList5"/>
    <dgm:cxn modelId="{655CB229-78F5-44B7-8A2F-FAAADEE99306}" type="presParOf" srcId="{33F250C2-A3B1-405F-9781-4C24494D16BA}" destId="{D588A57B-5AEF-4303-92BF-514E884F74C2}" srcOrd="0" destOrd="0" presId="urn:microsoft.com/office/officeart/2005/8/layout/vList5"/>
    <dgm:cxn modelId="{9DE6A6C9-11B0-434A-B2DF-00A6867EDB7B}" type="presParOf" srcId="{33F250C2-A3B1-405F-9781-4C24494D16BA}" destId="{F90AE764-6271-4FB2-850B-6C6CA514A709}" srcOrd="1" destOrd="0" presId="urn:microsoft.com/office/officeart/2005/8/layout/vList5"/>
    <dgm:cxn modelId="{F504B0E9-22AF-478E-91BB-2101CFC28EFD}" type="presParOf" srcId="{AA874F63-73EC-4072-9872-8E312645493A}" destId="{647C098C-288E-40FA-ABBF-6215F34E4728}" srcOrd="5" destOrd="0" presId="urn:microsoft.com/office/officeart/2005/8/layout/vList5"/>
    <dgm:cxn modelId="{FF7A6BB0-C056-4478-A22B-EC17C561BCD0}" type="presParOf" srcId="{AA874F63-73EC-4072-9872-8E312645493A}" destId="{453AAFF2-FA6C-4EF9-8842-C84FD8187270}" srcOrd="6" destOrd="0" presId="urn:microsoft.com/office/officeart/2005/8/layout/vList5"/>
    <dgm:cxn modelId="{F3FD054D-D435-482C-B8AD-8C3A24569504}" type="presParOf" srcId="{453AAFF2-FA6C-4EF9-8842-C84FD8187270}" destId="{77C5EA5E-ECFB-4D64-8975-A1135D0FDD37}" srcOrd="0" destOrd="0" presId="urn:microsoft.com/office/officeart/2005/8/layout/vList5"/>
    <dgm:cxn modelId="{6EE53B72-9705-4EC3-AB40-A59D3F543CB8}" type="presParOf" srcId="{453AAFF2-FA6C-4EF9-8842-C84FD8187270}" destId="{C526DD48-B18F-4D85-A9FF-7FAC9FB78C8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694A2B-9E9E-4083-9677-207F2B44C889}" type="doc">
      <dgm:prSet loTypeId="urn:microsoft.com/office/officeart/2008/layout/RadialCluster" loCatId="cycle" qsTypeId="urn:microsoft.com/office/officeart/2005/8/quickstyle/simple5" qsCatId="simple" csTypeId="urn:microsoft.com/office/officeart/2005/8/colors/colorful5" csCatId="colorful" phldr="1"/>
      <dgm:spPr/>
      <dgm:t>
        <a:bodyPr/>
        <a:lstStyle/>
        <a:p>
          <a:endParaRPr lang="en-US"/>
        </a:p>
      </dgm:t>
    </dgm:pt>
    <dgm:pt modelId="{4593B3D9-FF14-4B50-B0A6-5F1C29C6B1D9}">
      <dgm:prSet phldrT="[Text]" custT="1"/>
      <dgm:spPr/>
      <dgm:t>
        <a:bodyPr/>
        <a:lstStyle/>
        <a:p>
          <a:r>
            <a:rPr lang="fa-IR" sz="2400" b="1" dirty="0" smtClean="0">
              <a:solidFill>
                <a:schemeClr val="tx1"/>
              </a:solidFill>
              <a:cs typeface="B Kamran" panose="00000400000000000000" pitchFamily="2" charset="-78"/>
            </a:rPr>
            <a:t>پرخوری عصبی</a:t>
          </a:r>
          <a:endParaRPr lang="en-US" sz="2400" b="1" dirty="0">
            <a:solidFill>
              <a:schemeClr val="tx1"/>
            </a:solidFill>
            <a:cs typeface="B Kamran" panose="00000400000000000000" pitchFamily="2" charset="-78"/>
          </a:endParaRPr>
        </a:p>
      </dgm:t>
    </dgm:pt>
    <dgm:pt modelId="{5F00A800-947C-4E2A-AE8F-CE054244DD99}" type="parTrans" cxnId="{5F286C8C-D68E-4EAE-B81A-B8D54FDD6A3C}">
      <dgm:prSet/>
      <dgm:spPr/>
      <dgm:t>
        <a:bodyPr/>
        <a:lstStyle/>
        <a:p>
          <a:endParaRPr lang="en-US" sz="1800" b="1">
            <a:solidFill>
              <a:schemeClr val="tx1"/>
            </a:solidFill>
            <a:cs typeface="B Kamran" panose="00000400000000000000" pitchFamily="2" charset="-78"/>
          </a:endParaRPr>
        </a:p>
      </dgm:t>
    </dgm:pt>
    <dgm:pt modelId="{D0C1615E-9211-4711-8DE9-3516ED1E1AD0}" type="sibTrans" cxnId="{5F286C8C-D68E-4EAE-B81A-B8D54FDD6A3C}">
      <dgm:prSet/>
      <dgm:spPr/>
      <dgm:t>
        <a:bodyPr/>
        <a:lstStyle/>
        <a:p>
          <a:endParaRPr lang="en-US" sz="1800" b="1">
            <a:solidFill>
              <a:schemeClr val="tx1"/>
            </a:solidFill>
            <a:cs typeface="B Kamran" panose="00000400000000000000" pitchFamily="2" charset="-78"/>
          </a:endParaRPr>
        </a:p>
      </dgm:t>
    </dgm:pt>
    <dgm:pt modelId="{5BB18883-1E45-4361-9088-663C92DA31E0}">
      <dgm:prSet phldrT="[Text]" custT="1"/>
      <dgm:spPr/>
      <dgm:t>
        <a:bodyPr/>
        <a:lstStyle/>
        <a:p>
          <a:r>
            <a:rPr lang="fa-IR" sz="1600" b="1" dirty="0" smtClean="0">
              <a:solidFill>
                <a:schemeClr val="tx1"/>
              </a:solidFill>
              <a:cs typeface="B Kamran" panose="00000400000000000000" pitchFamily="2" charset="-78"/>
            </a:rPr>
            <a:t>علل ژنتیکی</a:t>
          </a:r>
          <a:endParaRPr lang="en-US" sz="1600" b="1" dirty="0">
            <a:solidFill>
              <a:schemeClr val="tx1"/>
            </a:solidFill>
            <a:cs typeface="B Kamran" panose="00000400000000000000" pitchFamily="2" charset="-78"/>
          </a:endParaRPr>
        </a:p>
      </dgm:t>
    </dgm:pt>
    <dgm:pt modelId="{5DD87687-7DC8-4CF5-94C1-F7BD98C143FA}" type="parTrans" cxnId="{A07DE348-6435-4B73-9D62-F74B90AC9DAC}">
      <dgm:prSet/>
      <dgm:spPr/>
      <dgm:t>
        <a:bodyPr/>
        <a:lstStyle/>
        <a:p>
          <a:endParaRPr lang="en-US" sz="1800" b="1">
            <a:solidFill>
              <a:schemeClr val="tx1"/>
            </a:solidFill>
            <a:cs typeface="B Kamran" panose="00000400000000000000" pitchFamily="2" charset="-78"/>
          </a:endParaRPr>
        </a:p>
      </dgm:t>
    </dgm:pt>
    <dgm:pt modelId="{6E757954-99B3-4E59-80E0-E9348B54F53D}" type="sibTrans" cxnId="{A07DE348-6435-4B73-9D62-F74B90AC9DAC}">
      <dgm:prSet/>
      <dgm:spPr/>
      <dgm:t>
        <a:bodyPr/>
        <a:lstStyle/>
        <a:p>
          <a:endParaRPr lang="en-US" sz="1800" b="1">
            <a:solidFill>
              <a:schemeClr val="tx1"/>
            </a:solidFill>
            <a:cs typeface="B Kamran" panose="00000400000000000000" pitchFamily="2" charset="-78"/>
          </a:endParaRPr>
        </a:p>
      </dgm:t>
    </dgm:pt>
    <dgm:pt modelId="{20983E70-90C6-4EE5-91F1-72C266A5464F}">
      <dgm:prSet phldrT="[Text]" custT="1"/>
      <dgm:spPr/>
      <dgm:t>
        <a:bodyPr/>
        <a:lstStyle/>
        <a:p>
          <a:r>
            <a:rPr lang="fa-IR" sz="1400" b="1" dirty="0" smtClean="0">
              <a:solidFill>
                <a:schemeClr val="tx1"/>
              </a:solidFill>
              <a:cs typeface="B Kamran" panose="00000400000000000000" pitchFamily="2" charset="-78"/>
            </a:rPr>
            <a:t>علل زیست محیطی</a:t>
          </a:r>
          <a:endParaRPr lang="en-US" sz="1400" b="1" dirty="0">
            <a:solidFill>
              <a:schemeClr val="tx1"/>
            </a:solidFill>
            <a:cs typeface="B Kamran" panose="00000400000000000000" pitchFamily="2" charset="-78"/>
          </a:endParaRPr>
        </a:p>
      </dgm:t>
    </dgm:pt>
    <dgm:pt modelId="{A0B128BB-C699-4C4E-A0B3-A2602829B12D}" type="parTrans" cxnId="{F003AA3A-9180-4977-AAA9-2B2D8F22B00C}">
      <dgm:prSet/>
      <dgm:spPr/>
      <dgm:t>
        <a:bodyPr/>
        <a:lstStyle/>
        <a:p>
          <a:endParaRPr lang="en-US" sz="1800" b="1">
            <a:solidFill>
              <a:schemeClr val="tx1"/>
            </a:solidFill>
            <a:cs typeface="B Kamran" panose="00000400000000000000" pitchFamily="2" charset="-78"/>
          </a:endParaRPr>
        </a:p>
      </dgm:t>
    </dgm:pt>
    <dgm:pt modelId="{15FD8B81-1863-433C-9333-819FCD0F8A8E}" type="sibTrans" cxnId="{F003AA3A-9180-4977-AAA9-2B2D8F22B00C}">
      <dgm:prSet/>
      <dgm:spPr/>
      <dgm:t>
        <a:bodyPr/>
        <a:lstStyle/>
        <a:p>
          <a:endParaRPr lang="en-US" sz="1800" b="1">
            <a:solidFill>
              <a:schemeClr val="tx1"/>
            </a:solidFill>
            <a:cs typeface="B Kamran" panose="00000400000000000000" pitchFamily="2" charset="-78"/>
          </a:endParaRPr>
        </a:p>
      </dgm:t>
    </dgm:pt>
    <dgm:pt modelId="{5B57B84F-A71A-4753-8EA1-9A2D4EC3AF06}">
      <dgm:prSet phldrT="[Text]" custT="1"/>
      <dgm:spPr/>
      <dgm:t>
        <a:bodyPr/>
        <a:lstStyle/>
        <a:p>
          <a:r>
            <a:rPr lang="fa-IR" sz="1600" b="1" dirty="0" smtClean="0">
              <a:solidFill>
                <a:schemeClr val="tx1"/>
              </a:solidFill>
              <a:cs typeface="B Kamran" panose="00000400000000000000" pitchFamily="2" charset="-78"/>
            </a:rPr>
            <a:t>علل روان شناختی</a:t>
          </a:r>
          <a:endParaRPr lang="en-US" sz="1600" b="1" dirty="0">
            <a:solidFill>
              <a:schemeClr val="tx1"/>
            </a:solidFill>
            <a:cs typeface="B Kamran" panose="00000400000000000000" pitchFamily="2" charset="-78"/>
          </a:endParaRPr>
        </a:p>
      </dgm:t>
    </dgm:pt>
    <dgm:pt modelId="{27851E2E-3BC0-4172-AE13-0010F5759D20}" type="parTrans" cxnId="{FDA88326-CA71-44E8-AC44-2B4DE0543353}">
      <dgm:prSet/>
      <dgm:spPr/>
      <dgm:t>
        <a:bodyPr/>
        <a:lstStyle/>
        <a:p>
          <a:endParaRPr lang="en-US" sz="1800" b="1">
            <a:solidFill>
              <a:schemeClr val="tx1"/>
            </a:solidFill>
            <a:cs typeface="B Kamran" panose="00000400000000000000" pitchFamily="2" charset="-78"/>
          </a:endParaRPr>
        </a:p>
      </dgm:t>
    </dgm:pt>
    <dgm:pt modelId="{8B0547ED-2C2F-4415-AC47-78913C3F33FE}" type="sibTrans" cxnId="{FDA88326-CA71-44E8-AC44-2B4DE0543353}">
      <dgm:prSet/>
      <dgm:spPr/>
      <dgm:t>
        <a:bodyPr/>
        <a:lstStyle/>
        <a:p>
          <a:endParaRPr lang="en-US" sz="1800" b="1">
            <a:solidFill>
              <a:schemeClr val="tx1"/>
            </a:solidFill>
            <a:cs typeface="B Kamran" panose="00000400000000000000" pitchFamily="2" charset="-78"/>
          </a:endParaRPr>
        </a:p>
      </dgm:t>
    </dgm:pt>
    <dgm:pt modelId="{C231D87B-E65D-4AF1-B981-5DD79B932F87}" type="pres">
      <dgm:prSet presAssocID="{23694A2B-9E9E-4083-9677-207F2B44C889}" presName="Name0" presStyleCnt="0">
        <dgm:presLayoutVars>
          <dgm:chMax val="1"/>
          <dgm:chPref val="1"/>
          <dgm:dir/>
          <dgm:animOne val="branch"/>
          <dgm:animLvl val="lvl"/>
        </dgm:presLayoutVars>
      </dgm:prSet>
      <dgm:spPr/>
      <dgm:t>
        <a:bodyPr/>
        <a:lstStyle/>
        <a:p>
          <a:endParaRPr lang="en-US"/>
        </a:p>
      </dgm:t>
    </dgm:pt>
    <dgm:pt modelId="{AE36A6F1-45F2-4A47-9C72-5C7ED61C7C9A}" type="pres">
      <dgm:prSet presAssocID="{4593B3D9-FF14-4B50-B0A6-5F1C29C6B1D9}" presName="singleCycle" presStyleCnt="0"/>
      <dgm:spPr/>
    </dgm:pt>
    <dgm:pt modelId="{1DC89F0E-9CE6-411D-ABF5-69B00ED2CD55}" type="pres">
      <dgm:prSet presAssocID="{4593B3D9-FF14-4B50-B0A6-5F1C29C6B1D9}" presName="singleCenter" presStyleLbl="node1" presStyleIdx="0" presStyleCnt="4">
        <dgm:presLayoutVars>
          <dgm:chMax val="7"/>
          <dgm:chPref val="7"/>
        </dgm:presLayoutVars>
      </dgm:prSet>
      <dgm:spPr/>
      <dgm:t>
        <a:bodyPr/>
        <a:lstStyle/>
        <a:p>
          <a:endParaRPr lang="en-US"/>
        </a:p>
      </dgm:t>
    </dgm:pt>
    <dgm:pt modelId="{015691A2-2704-4170-B471-D9083C25E3B9}" type="pres">
      <dgm:prSet presAssocID="{5DD87687-7DC8-4CF5-94C1-F7BD98C143FA}" presName="Name56" presStyleLbl="parChTrans1D2" presStyleIdx="0" presStyleCnt="3"/>
      <dgm:spPr/>
      <dgm:t>
        <a:bodyPr/>
        <a:lstStyle/>
        <a:p>
          <a:endParaRPr lang="en-US"/>
        </a:p>
      </dgm:t>
    </dgm:pt>
    <dgm:pt modelId="{CA0739C8-C9EB-455B-AB5D-DC561467C27A}" type="pres">
      <dgm:prSet presAssocID="{5BB18883-1E45-4361-9088-663C92DA31E0}" presName="text0" presStyleLbl="node1" presStyleIdx="1" presStyleCnt="4">
        <dgm:presLayoutVars>
          <dgm:bulletEnabled val="1"/>
        </dgm:presLayoutVars>
      </dgm:prSet>
      <dgm:spPr/>
      <dgm:t>
        <a:bodyPr/>
        <a:lstStyle/>
        <a:p>
          <a:endParaRPr lang="en-US"/>
        </a:p>
      </dgm:t>
    </dgm:pt>
    <dgm:pt modelId="{520A1770-B642-4581-9F0D-039C7570CC6E}" type="pres">
      <dgm:prSet presAssocID="{A0B128BB-C699-4C4E-A0B3-A2602829B12D}" presName="Name56" presStyleLbl="parChTrans1D2" presStyleIdx="1" presStyleCnt="3"/>
      <dgm:spPr/>
      <dgm:t>
        <a:bodyPr/>
        <a:lstStyle/>
        <a:p>
          <a:endParaRPr lang="en-US"/>
        </a:p>
      </dgm:t>
    </dgm:pt>
    <dgm:pt modelId="{F93BDDB8-512A-41C3-8D7B-66F8C2AB2CA4}" type="pres">
      <dgm:prSet presAssocID="{20983E70-90C6-4EE5-91F1-72C266A5464F}" presName="text0" presStyleLbl="node1" presStyleIdx="2" presStyleCnt="4">
        <dgm:presLayoutVars>
          <dgm:bulletEnabled val="1"/>
        </dgm:presLayoutVars>
      </dgm:prSet>
      <dgm:spPr/>
      <dgm:t>
        <a:bodyPr/>
        <a:lstStyle/>
        <a:p>
          <a:endParaRPr lang="en-US"/>
        </a:p>
      </dgm:t>
    </dgm:pt>
    <dgm:pt modelId="{AD729E14-CCCC-4825-82A7-227E8BD03642}" type="pres">
      <dgm:prSet presAssocID="{27851E2E-3BC0-4172-AE13-0010F5759D20}" presName="Name56" presStyleLbl="parChTrans1D2" presStyleIdx="2" presStyleCnt="3"/>
      <dgm:spPr/>
      <dgm:t>
        <a:bodyPr/>
        <a:lstStyle/>
        <a:p>
          <a:endParaRPr lang="en-US"/>
        </a:p>
      </dgm:t>
    </dgm:pt>
    <dgm:pt modelId="{7858DD4A-6B05-4073-94FD-1FA0D167394C}" type="pres">
      <dgm:prSet presAssocID="{5B57B84F-A71A-4753-8EA1-9A2D4EC3AF06}" presName="text0" presStyleLbl="node1" presStyleIdx="3" presStyleCnt="4">
        <dgm:presLayoutVars>
          <dgm:bulletEnabled val="1"/>
        </dgm:presLayoutVars>
      </dgm:prSet>
      <dgm:spPr/>
      <dgm:t>
        <a:bodyPr/>
        <a:lstStyle/>
        <a:p>
          <a:endParaRPr lang="en-US"/>
        </a:p>
      </dgm:t>
    </dgm:pt>
  </dgm:ptLst>
  <dgm:cxnLst>
    <dgm:cxn modelId="{FDA88326-CA71-44E8-AC44-2B4DE0543353}" srcId="{4593B3D9-FF14-4B50-B0A6-5F1C29C6B1D9}" destId="{5B57B84F-A71A-4753-8EA1-9A2D4EC3AF06}" srcOrd="2" destOrd="0" parTransId="{27851E2E-3BC0-4172-AE13-0010F5759D20}" sibTransId="{8B0547ED-2C2F-4415-AC47-78913C3F33FE}"/>
    <dgm:cxn modelId="{3265F3BA-1326-4321-A0C1-5201F9AFE61E}" type="presOf" srcId="{5BB18883-1E45-4361-9088-663C92DA31E0}" destId="{CA0739C8-C9EB-455B-AB5D-DC561467C27A}" srcOrd="0" destOrd="0" presId="urn:microsoft.com/office/officeart/2008/layout/RadialCluster"/>
    <dgm:cxn modelId="{5F286C8C-D68E-4EAE-B81A-B8D54FDD6A3C}" srcId="{23694A2B-9E9E-4083-9677-207F2B44C889}" destId="{4593B3D9-FF14-4B50-B0A6-5F1C29C6B1D9}" srcOrd="0" destOrd="0" parTransId="{5F00A800-947C-4E2A-AE8F-CE054244DD99}" sibTransId="{D0C1615E-9211-4711-8DE9-3516ED1E1AD0}"/>
    <dgm:cxn modelId="{EE6012BC-FD60-4599-9DE1-C689868FC717}" type="presOf" srcId="{4593B3D9-FF14-4B50-B0A6-5F1C29C6B1D9}" destId="{1DC89F0E-9CE6-411D-ABF5-69B00ED2CD55}" srcOrd="0" destOrd="0" presId="urn:microsoft.com/office/officeart/2008/layout/RadialCluster"/>
    <dgm:cxn modelId="{70EC1EC6-E1AB-4D4E-BBAF-EABC0883C17E}" type="presOf" srcId="{23694A2B-9E9E-4083-9677-207F2B44C889}" destId="{C231D87B-E65D-4AF1-B981-5DD79B932F87}" srcOrd="0" destOrd="0" presId="urn:microsoft.com/office/officeart/2008/layout/RadialCluster"/>
    <dgm:cxn modelId="{70CC486C-B6BA-4D9F-91BD-0E08C7A364BB}" type="presOf" srcId="{20983E70-90C6-4EE5-91F1-72C266A5464F}" destId="{F93BDDB8-512A-41C3-8D7B-66F8C2AB2CA4}" srcOrd="0" destOrd="0" presId="urn:microsoft.com/office/officeart/2008/layout/RadialCluster"/>
    <dgm:cxn modelId="{A07DE348-6435-4B73-9D62-F74B90AC9DAC}" srcId="{4593B3D9-FF14-4B50-B0A6-5F1C29C6B1D9}" destId="{5BB18883-1E45-4361-9088-663C92DA31E0}" srcOrd="0" destOrd="0" parTransId="{5DD87687-7DC8-4CF5-94C1-F7BD98C143FA}" sibTransId="{6E757954-99B3-4E59-80E0-E9348B54F53D}"/>
    <dgm:cxn modelId="{201D8788-AE0A-4F1F-97C2-8CCDC2B9D457}" type="presOf" srcId="{5B57B84F-A71A-4753-8EA1-9A2D4EC3AF06}" destId="{7858DD4A-6B05-4073-94FD-1FA0D167394C}" srcOrd="0" destOrd="0" presId="urn:microsoft.com/office/officeart/2008/layout/RadialCluster"/>
    <dgm:cxn modelId="{71AB0952-1B6D-4B33-9604-54CC3EAA8550}" type="presOf" srcId="{27851E2E-3BC0-4172-AE13-0010F5759D20}" destId="{AD729E14-CCCC-4825-82A7-227E8BD03642}" srcOrd="0" destOrd="0" presId="urn:microsoft.com/office/officeart/2008/layout/RadialCluster"/>
    <dgm:cxn modelId="{6BF5FAAA-B962-4BEF-B65F-DD57DCD18A38}" type="presOf" srcId="{A0B128BB-C699-4C4E-A0B3-A2602829B12D}" destId="{520A1770-B642-4581-9F0D-039C7570CC6E}" srcOrd="0" destOrd="0" presId="urn:microsoft.com/office/officeart/2008/layout/RadialCluster"/>
    <dgm:cxn modelId="{F003AA3A-9180-4977-AAA9-2B2D8F22B00C}" srcId="{4593B3D9-FF14-4B50-B0A6-5F1C29C6B1D9}" destId="{20983E70-90C6-4EE5-91F1-72C266A5464F}" srcOrd="1" destOrd="0" parTransId="{A0B128BB-C699-4C4E-A0B3-A2602829B12D}" sibTransId="{15FD8B81-1863-433C-9333-819FCD0F8A8E}"/>
    <dgm:cxn modelId="{09B6099A-8493-48AF-B6CE-F7D47668191E}" type="presOf" srcId="{5DD87687-7DC8-4CF5-94C1-F7BD98C143FA}" destId="{015691A2-2704-4170-B471-D9083C25E3B9}" srcOrd="0" destOrd="0" presId="urn:microsoft.com/office/officeart/2008/layout/RadialCluster"/>
    <dgm:cxn modelId="{96B89EF0-BF78-4140-874E-55D1BCD268B6}" type="presParOf" srcId="{C231D87B-E65D-4AF1-B981-5DD79B932F87}" destId="{AE36A6F1-45F2-4A47-9C72-5C7ED61C7C9A}" srcOrd="0" destOrd="0" presId="urn:microsoft.com/office/officeart/2008/layout/RadialCluster"/>
    <dgm:cxn modelId="{DB4B70AA-5C94-4251-91B9-A67325458F76}" type="presParOf" srcId="{AE36A6F1-45F2-4A47-9C72-5C7ED61C7C9A}" destId="{1DC89F0E-9CE6-411D-ABF5-69B00ED2CD55}" srcOrd="0" destOrd="0" presId="urn:microsoft.com/office/officeart/2008/layout/RadialCluster"/>
    <dgm:cxn modelId="{D1047E53-A65A-48BB-ACDD-A63D4A9D437A}" type="presParOf" srcId="{AE36A6F1-45F2-4A47-9C72-5C7ED61C7C9A}" destId="{015691A2-2704-4170-B471-D9083C25E3B9}" srcOrd="1" destOrd="0" presId="urn:microsoft.com/office/officeart/2008/layout/RadialCluster"/>
    <dgm:cxn modelId="{FA4255F7-3F70-4E11-A17E-BF1755B0ED0F}" type="presParOf" srcId="{AE36A6F1-45F2-4A47-9C72-5C7ED61C7C9A}" destId="{CA0739C8-C9EB-455B-AB5D-DC561467C27A}" srcOrd="2" destOrd="0" presId="urn:microsoft.com/office/officeart/2008/layout/RadialCluster"/>
    <dgm:cxn modelId="{D95EFB39-6D55-47D8-A715-741AD49405B2}" type="presParOf" srcId="{AE36A6F1-45F2-4A47-9C72-5C7ED61C7C9A}" destId="{520A1770-B642-4581-9F0D-039C7570CC6E}" srcOrd="3" destOrd="0" presId="urn:microsoft.com/office/officeart/2008/layout/RadialCluster"/>
    <dgm:cxn modelId="{6A304CDD-9DFB-4EAD-9497-A30897F1F2AC}" type="presParOf" srcId="{AE36A6F1-45F2-4A47-9C72-5C7ED61C7C9A}" destId="{F93BDDB8-512A-41C3-8D7B-66F8C2AB2CA4}" srcOrd="4" destOrd="0" presId="urn:microsoft.com/office/officeart/2008/layout/RadialCluster"/>
    <dgm:cxn modelId="{D39DE597-3827-4C16-A697-B9F99ED5AEB8}" type="presParOf" srcId="{AE36A6F1-45F2-4A47-9C72-5C7ED61C7C9A}" destId="{AD729E14-CCCC-4825-82A7-227E8BD03642}" srcOrd="5" destOrd="0" presId="urn:microsoft.com/office/officeart/2008/layout/RadialCluster"/>
    <dgm:cxn modelId="{C253DAD0-7AED-45D5-89FB-9076F41561BA}" type="presParOf" srcId="{AE36A6F1-45F2-4A47-9C72-5C7ED61C7C9A}" destId="{7858DD4A-6B05-4073-94FD-1FA0D167394C}"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83A529-6CF5-4065-819C-12BA23A1A490}" type="doc">
      <dgm:prSet loTypeId="urn:microsoft.com/office/officeart/2005/8/layout/vProcess5" loCatId="process" qsTypeId="urn:microsoft.com/office/officeart/2005/8/quickstyle/simple5" qsCatId="simple" csTypeId="urn:microsoft.com/office/officeart/2005/8/colors/colorful5" csCatId="colorful" phldr="1"/>
      <dgm:spPr/>
      <dgm:t>
        <a:bodyPr/>
        <a:lstStyle/>
        <a:p>
          <a:endParaRPr lang="en-US"/>
        </a:p>
      </dgm:t>
    </dgm:pt>
    <dgm:pt modelId="{DD28A744-C646-45AA-9855-D0C4F815FA81}">
      <dgm:prSet phldrT="[Text]" custT="1"/>
      <dgm:spPr/>
      <dgm:t>
        <a:bodyPr/>
        <a:lstStyle/>
        <a:p>
          <a:pPr rtl="1"/>
          <a:r>
            <a:rPr lang="fa-IR" sz="2000" b="1" dirty="0" smtClean="0">
              <a:solidFill>
                <a:schemeClr val="tx1"/>
              </a:solidFill>
              <a:cs typeface="B Kamran" panose="00000400000000000000" pitchFamily="2" charset="-78"/>
            </a:rPr>
            <a:t>بهم خوردن تعادل اسید و باز بدن با القای استفراغ های مکرر و مصرف مواد مسهل</a:t>
          </a:r>
          <a:endParaRPr lang="en-US" sz="2000" b="1" dirty="0">
            <a:solidFill>
              <a:schemeClr val="tx1"/>
            </a:solidFill>
            <a:cs typeface="B Kamran" panose="00000400000000000000" pitchFamily="2" charset="-78"/>
          </a:endParaRPr>
        </a:p>
      </dgm:t>
    </dgm:pt>
    <dgm:pt modelId="{0BDEF018-15BB-46C5-AB92-74F0A1E7F82D}" type="parTrans" cxnId="{584E0B61-6436-4752-BE9B-2C72AAFE6EE9}">
      <dgm:prSet/>
      <dgm:spPr/>
      <dgm:t>
        <a:bodyPr/>
        <a:lstStyle/>
        <a:p>
          <a:pPr rtl="1"/>
          <a:endParaRPr lang="en-US" sz="2800" b="1">
            <a:solidFill>
              <a:schemeClr val="tx1"/>
            </a:solidFill>
            <a:cs typeface="B Kamran" panose="00000400000000000000" pitchFamily="2" charset="-78"/>
          </a:endParaRPr>
        </a:p>
      </dgm:t>
    </dgm:pt>
    <dgm:pt modelId="{5241AD27-01B0-4E81-9CAF-212C857C27C8}" type="sibTrans" cxnId="{584E0B61-6436-4752-BE9B-2C72AAFE6EE9}">
      <dgm:prSet custT="1"/>
      <dgm:spPr/>
      <dgm:t>
        <a:bodyPr/>
        <a:lstStyle/>
        <a:p>
          <a:pPr rtl="1"/>
          <a:endParaRPr lang="en-US" sz="2800" b="1">
            <a:solidFill>
              <a:schemeClr val="tx1"/>
            </a:solidFill>
            <a:cs typeface="B Kamran" panose="00000400000000000000" pitchFamily="2" charset="-78"/>
          </a:endParaRPr>
        </a:p>
      </dgm:t>
    </dgm:pt>
    <dgm:pt modelId="{736AFF70-69CF-455B-A718-FB5874511CC7}">
      <dgm:prSet phldrT="[Text]" custT="1"/>
      <dgm:spPr/>
      <dgm:t>
        <a:bodyPr/>
        <a:lstStyle/>
        <a:p>
          <a:pPr rtl="1"/>
          <a:r>
            <a:rPr lang="fa-IR" sz="2000" b="1" dirty="0" smtClean="0">
              <a:solidFill>
                <a:schemeClr val="tx1"/>
              </a:solidFill>
              <a:cs typeface="B Kamran" panose="00000400000000000000" pitchFamily="2" charset="-78"/>
            </a:rPr>
            <a:t>آسیب به دندان ها به علت تماس مکرر دندانها با اسید معده در پی استفراغ های مکرر</a:t>
          </a:r>
          <a:endParaRPr lang="en-US" sz="2000" b="1" dirty="0">
            <a:solidFill>
              <a:schemeClr val="tx1"/>
            </a:solidFill>
            <a:cs typeface="B Kamran" panose="00000400000000000000" pitchFamily="2" charset="-78"/>
          </a:endParaRPr>
        </a:p>
      </dgm:t>
    </dgm:pt>
    <dgm:pt modelId="{DEC2D15E-D122-404E-B6EA-7E08345DEA29}" type="parTrans" cxnId="{F2A50A38-F731-42AA-B51B-0D185DCB1D48}">
      <dgm:prSet/>
      <dgm:spPr/>
      <dgm:t>
        <a:bodyPr/>
        <a:lstStyle/>
        <a:p>
          <a:pPr rtl="1"/>
          <a:endParaRPr lang="en-US" sz="2800" b="1">
            <a:solidFill>
              <a:schemeClr val="tx1"/>
            </a:solidFill>
            <a:cs typeface="B Kamran" panose="00000400000000000000" pitchFamily="2" charset="-78"/>
          </a:endParaRPr>
        </a:p>
      </dgm:t>
    </dgm:pt>
    <dgm:pt modelId="{A153F133-C3F0-40D3-9E70-A52CD672228A}" type="sibTrans" cxnId="{F2A50A38-F731-42AA-B51B-0D185DCB1D48}">
      <dgm:prSet custT="1"/>
      <dgm:spPr/>
      <dgm:t>
        <a:bodyPr/>
        <a:lstStyle/>
        <a:p>
          <a:pPr rtl="1"/>
          <a:endParaRPr lang="en-US" sz="2800" b="1">
            <a:solidFill>
              <a:schemeClr val="tx1"/>
            </a:solidFill>
            <a:cs typeface="B Kamran" panose="00000400000000000000" pitchFamily="2" charset="-78"/>
          </a:endParaRPr>
        </a:p>
      </dgm:t>
    </dgm:pt>
    <dgm:pt modelId="{F1829515-E4A8-4FA7-85E0-62E8E85DFB78}">
      <dgm:prSet phldrT="[Text]" custT="1"/>
      <dgm:spPr/>
      <dgm:t>
        <a:bodyPr/>
        <a:lstStyle/>
        <a:p>
          <a:pPr rtl="1"/>
          <a:r>
            <a:rPr lang="fa-IR" sz="2000" b="1" dirty="0" smtClean="0">
              <a:solidFill>
                <a:schemeClr val="tx1"/>
              </a:solidFill>
              <a:cs typeface="B Kamran" panose="00000400000000000000" pitchFamily="2" charset="-78"/>
            </a:rPr>
            <a:t>به هم خوردن نظم عادت ماهیانه در زنان و دختران مبتلا به پرخوری عصبی</a:t>
          </a:r>
          <a:endParaRPr lang="en-US" sz="2000" b="1" dirty="0">
            <a:solidFill>
              <a:schemeClr val="tx1"/>
            </a:solidFill>
            <a:cs typeface="B Kamran" panose="00000400000000000000" pitchFamily="2" charset="-78"/>
          </a:endParaRPr>
        </a:p>
      </dgm:t>
    </dgm:pt>
    <dgm:pt modelId="{0C95BBF8-373D-4BAC-B536-BA129224C67E}" type="parTrans" cxnId="{9934E714-4329-4D8E-986D-B13C899954EE}">
      <dgm:prSet/>
      <dgm:spPr/>
      <dgm:t>
        <a:bodyPr/>
        <a:lstStyle/>
        <a:p>
          <a:pPr rtl="1"/>
          <a:endParaRPr lang="en-US" sz="2800" b="1">
            <a:solidFill>
              <a:schemeClr val="tx1"/>
            </a:solidFill>
            <a:cs typeface="B Kamran" panose="00000400000000000000" pitchFamily="2" charset="-78"/>
          </a:endParaRPr>
        </a:p>
      </dgm:t>
    </dgm:pt>
    <dgm:pt modelId="{0AE434AA-6571-410E-AB24-6404D76EC6A5}" type="sibTrans" cxnId="{9934E714-4329-4D8E-986D-B13C899954EE}">
      <dgm:prSet custT="1"/>
      <dgm:spPr/>
      <dgm:t>
        <a:bodyPr/>
        <a:lstStyle/>
        <a:p>
          <a:pPr rtl="1"/>
          <a:endParaRPr lang="en-US" sz="2800" b="1">
            <a:solidFill>
              <a:schemeClr val="tx1"/>
            </a:solidFill>
            <a:cs typeface="B Kamran" panose="00000400000000000000" pitchFamily="2" charset="-78"/>
          </a:endParaRPr>
        </a:p>
      </dgm:t>
    </dgm:pt>
    <dgm:pt modelId="{B5DCF6FB-34EE-453B-9B77-3D6CF89F5392}">
      <dgm:prSet custT="1"/>
      <dgm:spPr/>
      <dgm:t>
        <a:bodyPr/>
        <a:lstStyle/>
        <a:p>
          <a:pPr rtl="1"/>
          <a:r>
            <a:rPr lang="fa-IR" sz="2000" b="1" dirty="0" smtClean="0">
              <a:solidFill>
                <a:schemeClr val="tx1"/>
              </a:solidFill>
              <a:cs typeface="B Kamran" panose="00000400000000000000" pitchFamily="2" charset="-78"/>
            </a:rPr>
            <a:t>اسفردگی عارضه شایع در این افراد</a:t>
          </a:r>
          <a:endParaRPr lang="en-US" sz="2000" b="1" dirty="0">
            <a:solidFill>
              <a:schemeClr val="tx1"/>
            </a:solidFill>
            <a:cs typeface="B Kamran" panose="00000400000000000000" pitchFamily="2" charset="-78"/>
          </a:endParaRPr>
        </a:p>
      </dgm:t>
    </dgm:pt>
    <dgm:pt modelId="{35E42FAF-0723-4382-B370-5D9B985FABBD}" type="parTrans" cxnId="{DF9AC987-F80A-43C5-B736-3BB210A29322}">
      <dgm:prSet/>
      <dgm:spPr/>
      <dgm:t>
        <a:bodyPr/>
        <a:lstStyle/>
        <a:p>
          <a:pPr rtl="1"/>
          <a:endParaRPr lang="en-US" sz="2800" b="1">
            <a:solidFill>
              <a:schemeClr val="tx1"/>
            </a:solidFill>
            <a:cs typeface="B Kamran" panose="00000400000000000000" pitchFamily="2" charset="-78"/>
          </a:endParaRPr>
        </a:p>
      </dgm:t>
    </dgm:pt>
    <dgm:pt modelId="{39A05ED0-611A-4C91-ACD5-597EA87CCC19}" type="sibTrans" cxnId="{DF9AC987-F80A-43C5-B736-3BB210A29322}">
      <dgm:prSet custT="1"/>
      <dgm:spPr/>
      <dgm:t>
        <a:bodyPr/>
        <a:lstStyle/>
        <a:p>
          <a:pPr rtl="1"/>
          <a:endParaRPr lang="en-US" sz="2800" b="1">
            <a:solidFill>
              <a:schemeClr val="tx1"/>
            </a:solidFill>
            <a:cs typeface="B Kamran" panose="00000400000000000000" pitchFamily="2" charset="-78"/>
          </a:endParaRPr>
        </a:p>
      </dgm:t>
    </dgm:pt>
    <dgm:pt modelId="{3E942A11-5701-4A3A-87FD-99BFC1AB925A}">
      <dgm:prSet custT="1"/>
      <dgm:spPr/>
      <dgm:t>
        <a:bodyPr/>
        <a:lstStyle/>
        <a:p>
          <a:pPr rtl="1"/>
          <a:r>
            <a:rPr lang="fa-IR" sz="2000" b="1" dirty="0" smtClean="0">
              <a:solidFill>
                <a:schemeClr val="tx1"/>
              </a:solidFill>
              <a:cs typeface="B Kamran" panose="00000400000000000000" pitchFamily="2" charset="-78"/>
            </a:rPr>
            <a:t>احتمال پاره شدن معده در پی استفراغ های مکرر</a:t>
          </a:r>
          <a:endParaRPr lang="en-US" sz="2000" b="1" dirty="0">
            <a:solidFill>
              <a:schemeClr val="tx1"/>
            </a:solidFill>
            <a:cs typeface="B Kamran" panose="00000400000000000000" pitchFamily="2" charset="-78"/>
          </a:endParaRPr>
        </a:p>
      </dgm:t>
    </dgm:pt>
    <dgm:pt modelId="{5C89ACCC-1D08-4ACE-A92A-107B4B7E90F0}" type="parTrans" cxnId="{0E785A05-EE3C-4CA2-84AC-3020A99BF894}">
      <dgm:prSet/>
      <dgm:spPr/>
      <dgm:t>
        <a:bodyPr/>
        <a:lstStyle/>
        <a:p>
          <a:pPr rtl="1"/>
          <a:endParaRPr lang="en-US" sz="2800" b="1">
            <a:solidFill>
              <a:schemeClr val="tx1"/>
            </a:solidFill>
            <a:cs typeface="B Kamran" panose="00000400000000000000" pitchFamily="2" charset="-78"/>
          </a:endParaRPr>
        </a:p>
      </dgm:t>
    </dgm:pt>
    <dgm:pt modelId="{A9A0DD67-0919-4B76-9F14-8ADCE69FC77E}" type="sibTrans" cxnId="{0E785A05-EE3C-4CA2-84AC-3020A99BF894}">
      <dgm:prSet/>
      <dgm:spPr/>
      <dgm:t>
        <a:bodyPr/>
        <a:lstStyle/>
        <a:p>
          <a:pPr rtl="1"/>
          <a:endParaRPr lang="en-US" sz="2800" b="1">
            <a:solidFill>
              <a:schemeClr val="tx1"/>
            </a:solidFill>
            <a:cs typeface="B Kamran" panose="00000400000000000000" pitchFamily="2" charset="-78"/>
          </a:endParaRPr>
        </a:p>
      </dgm:t>
    </dgm:pt>
    <dgm:pt modelId="{C4AD89F1-06F4-4032-8F01-E1895DD5E6E7}" type="pres">
      <dgm:prSet presAssocID="{8A83A529-6CF5-4065-819C-12BA23A1A490}" presName="outerComposite" presStyleCnt="0">
        <dgm:presLayoutVars>
          <dgm:chMax val="5"/>
          <dgm:dir val="rev"/>
          <dgm:resizeHandles val="exact"/>
        </dgm:presLayoutVars>
      </dgm:prSet>
      <dgm:spPr/>
      <dgm:t>
        <a:bodyPr/>
        <a:lstStyle/>
        <a:p>
          <a:endParaRPr lang="en-US"/>
        </a:p>
      </dgm:t>
    </dgm:pt>
    <dgm:pt modelId="{E72E65EC-9358-4573-8AC6-3C9EBD992399}" type="pres">
      <dgm:prSet presAssocID="{8A83A529-6CF5-4065-819C-12BA23A1A490}" presName="dummyMaxCanvas" presStyleCnt="0">
        <dgm:presLayoutVars/>
      </dgm:prSet>
      <dgm:spPr/>
    </dgm:pt>
    <dgm:pt modelId="{BD33093F-D301-43FC-AA86-80927B539286}" type="pres">
      <dgm:prSet presAssocID="{8A83A529-6CF5-4065-819C-12BA23A1A490}" presName="FiveNodes_1" presStyleLbl="node1" presStyleIdx="0" presStyleCnt="5">
        <dgm:presLayoutVars>
          <dgm:bulletEnabled val="1"/>
        </dgm:presLayoutVars>
      </dgm:prSet>
      <dgm:spPr/>
      <dgm:t>
        <a:bodyPr/>
        <a:lstStyle/>
        <a:p>
          <a:endParaRPr lang="en-US"/>
        </a:p>
      </dgm:t>
    </dgm:pt>
    <dgm:pt modelId="{61F842F1-D03E-4977-A24C-E355E557493E}" type="pres">
      <dgm:prSet presAssocID="{8A83A529-6CF5-4065-819C-12BA23A1A490}" presName="FiveNodes_2" presStyleLbl="node1" presStyleIdx="1" presStyleCnt="5">
        <dgm:presLayoutVars>
          <dgm:bulletEnabled val="1"/>
        </dgm:presLayoutVars>
      </dgm:prSet>
      <dgm:spPr/>
      <dgm:t>
        <a:bodyPr/>
        <a:lstStyle/>
        <a:p>
          <a:endParaRPr lang="en-US"/>
        </a:p>
      </dgm:t>
    </dgm:pt>
    <dgm:pt modelId="{84DB5581-A2AB-47FF-8855-13169A0520C1}" type="pres">
      <dgm:prSet presAssocID="{8A83A529-6CF5-4065-819C-12BA23A1A490}" presName="FiveNodes_3" presStyleLbl="node1" presStyleIdx="2" presStyleCnt="5">
        <dgm:presLayoutVars>
          <dgm:bulletEnabled val="1"/>
        </dgm:presLayoutVars>
      </dgm:prSet>
      <dgm:spPr/>
      <dgm:t>
        <a:bodyPr/>
        <a:lstStyle/>
        <a:p>
          <a:endParaRPr lang="en-US"/>
        </a:p>
      </dgm:t>
    </dgm:pt>
    <dgm:pt modelId="{832D2A2E-4734-440C-948B-876792DEC50B}" type="pres">
      <dgm:prSet presAssocID="{8A83A529-6CF5-4065-819C-12BA23A1A490}" presName="FiveNodes_4" presStyleLbl="node1" presStyleIdx="3" presStyleCnt="5">
        <dgm:presLayoutVars>
          <dgm:bulletEnabled val="1"/>
        </dgm:presLayoutVars>
      </dgm:prSet>
      <dgm:spPr/>
      <dgm:t>
        <a:bodyPr/>
        <a:lstStyle/>
        <a:p>
          <a:endParaRPr lang="en-US"/>
        </a:p>
      </dgm:t>
    </dgm:pt>
    <dgm:pt modelId="{814BD08D-4BF0-4EB8-BAFB-96315BD1BCC2}" type="pres">
      <dgm:prSet presAssocID="{8A83A529-6CF5-4065-819C-12BA23A1A490}" presName="FiveNodes_5" presStyleLbl="node1" presStyleIdx="4" presStyleCnt="5">
        <dgm:presLayoutVars>
          <dgm:bulletEnabled val="1"/>
        </dgm:presLayoutVars>
      </dgm:prSet>
      <dgm:spPr/>
      <dgm:t>
        <a:bodyPr/>
        <a:lstStyle/>
        <a:p>
          <a:endParaRPr lang="en-US"/>
        </a:p>
      </dgm:t>
    </dgm:pt>
    <dgm:pt modelId="{3FBA320F-8F6F-437F-94D4-EF0F761D8B9C}" type="pres">
      <dgm:prSet presAssocID="{8A83A529-6CF5-4065-819C-12BA23A1A490}" presName="FiveConn_1-2" presStyleLbl="fgAccFollowNode1" presStyleIdx="0" presStyleCnt="4">
        <dgm:presLayoutVars>
          <dgm:bulletEnabled val="1"/>
        </dgm:presLayoutVars>
      </dgm:prSet>
      <dgm:spPr/>
      <dgm:t>
        <a:bodyPr/>
        <a:lstStyle/>
        <a:p>
          <a:endParaRPr lang="en-US"/>
        </a:p>
      </dgm:t>
    </dgm:pt>
    <dgm:pt modelId="{03280731-CCE2-44C2-879C-EC57566B5C69}" type="pres">
      <dgm:prSet presAssocID="{8A83A529-6CF5-4065-819C-12BA23A1A490}" presName="FiveConn_2-3" presStyleLbl="fgAccFollowNode1" presStyleIdx="1" presStyleCnt="4">
        <dgm:presLayoutVars>
          <dgm:bulletEnabled val="1"/>
        </dgm:presLayoutVars>
      </dgm:prSet>
      <dgm:spPr/>
      <dgm:t>
        <a:bodyPr/>
        <a:lstStyle/>
        <a:p>
          <a:endParaRPr lang="en-US"/>
        </a:p>
      </dgm:t>
    </dgm:pt>
    <dgm:pt modelId="{416ACA87-E3B4-4E62-976A-9164CE5381EF}" type="pres">
      <dgm:prSet presAssocID="{8A83A529-6CF5-4065-819C-12BA23A1A490}" presName="FiveConn_3-4" presStyleLbl="fgAccFollowNode1" presStyleIdx="2" presStyleCnt="4">
        <dgm:presLayoutVars>
          <dgm:bulletEnabled val="1"/>
        </dgm:presLayoutVars>
      </dgm:prSet>
      <dgm:spPr/>
      <dgm:t>
        <a:bodyPr/>
        <a:lstStyle/>
        <a:p>
          <a:endParaRPr lang="en-US"/>
        </a:p>
      </dgm:t>
    </dgm:pt>
    <dgm:pt modelId="{1EE9BDB0-BA3A-44A1-89D5-CD999C2EC2C4}" type="pres">
      <dgm:prSet presAssocID="{8A83A529-6CF5-4065-819C-12BA23A1A490}" presName="FiveConn_4-5" presStyleLbl="fgAccFollowNode1" presStyleIdx="3" presStyleCnt="4">
        <dgm:presLayoutVars>
          <dgm:bulletEnabled val="1"/>
        </dgm:presLayoutVars>
      </dgm:prSet>
      <dgm:spPr/>
      <dgm:t>
        <a:bodyPr/>
        <a:lstStyle/>
        <a:p>
          <a:endParaRPr lang="en-US"/>
        </a:p>
      </dgm:t>
    </dgm:pt>
    <dgm:pt modelId="{1189088B-A510-4144-9D43-B9AAE272A3D2}" type="pres">
      <dgm:prSet presAssocID="{8A83A529-6CF5-4065-819C-12BA23A1A490}" presName="FiveNodes_1_text" presStyleLbl="node1" presStyleIdx="4" presStyleCnt="5">
        <dgm:presLayoutVars>
          <dgm:bulletEnabled val="1"/>
        </dgm:presLayoutVars>
      </dgm:prSet>
      <dgm:spPr/>
      <dgm:t>
        <a:bodyPr/>
        <a:lstStyle/>
        <a:p>
          <a:endParaRPr lang="en-US"/>
        </a:p>
      </dgm:t>
    </dgm:pt>
    <dgm:pt modelId="{FC331097-FF8A-4E72-A693-516012E9874F}" type="pres">
      <dgm:prSet presAssocID="{8A83A529-6CF5-4065-819C-12BA23A1A490}" presName="FiveNodes_2_text" presStyleLbl="node1" presStyleIdx="4" presStyleCnt="5">
        <dgm:presLayoutVars>
          <dgm:bulletEnabled val="1"/>
        </dgm:presLayoutVars>
      </dgm:prSet>
      <dgm:spPr/>
      <dgm:t>
        <a:bodyPr/>
        <a:lstStyle/>
        <a:p>
          <a:endParaRPr lang="en-US"/>
        </a:p>
      </dgm:t>
    </dgm:pt>
    <dgm:pt modelId="{66EC9296-D519-489B-8117-CDE73460DE15}" type="pres">
      <dgm:prSet presAssocID="{8A83A529-6CF5-4065-819C-12BA23A1A490}" presName="FiveNodes_3_text" presStyleLbl="node1" presStyleIdx="4" presStyleCnt="5">
        <dgm:presLayoutVars>
          <dgm:bulletEnabled val="1"/>
        </dgm:presLayoutVars>
      </dgm:prSet>
      <dgm:spPr/>
      <dgm:t>
        <a:bodyPr/>
        <a:lstStyle/>
        <a:p>
          <a:endParaRPr lang="en-US"/>
        </a:p>
      </dgm:t>
    </dgm:pt>
    <dgm:pt modelId="{3527105C-B82B-4F32-865D-EC87133D0B0A}" type="pres">
      <dgm:prSet presAssocID="{8A83A529-6CF5-4065-819C-12BA23A1A490}" presName="FiveNodes_4_text" presStyleLbl="node1" presStyleIdx="4" presStyleCnt="5">
        <dgm:presLayoutVars>
          <dgm:bulletEnabled val="1"/>
        </dgm:presLayoutVars>
      </dgm:prSet>
      <dgm:spPr/>
      <dgm:t>
        <a:bodyPr/>
        <a:lstStyle/>
        <a:p>
          <a:endParaRPr lang="en-US"/>
        </a:p>
      </dgm:t>
    </dgm:pt>
    <dgm:pt modelId="{141F5F8F-11C3-4860-A8AC-DB99C48EB335}" type="pres">
      <dgm:prSet presAssocID="{8A83A529-6CF5-4065-819C-12BA23A1A490}" presName="FiveNodes_5_text" presStyleLbl="node1" presStyleIdx="4" presStyleCnt="5">
        <dgm:presLayoutVars>
          <dgm:bulletEnabled val="1"/>
        </dgm:presLayoutVars>
      </dgm:prSet>
      <dgm:spPr/>
      <dgm:t>
        <a:bodyPr/>
        <a:lstStyle/>
        <a:p>
          <a:endParaRPr lang="en-US"/>
        </a:p>
      </dgm:t>
    </dgm:pt>
  </dgm:ptLst>
  <dgm:cxnLst>
    <dgm:cxn modelId="{B5E1B158-87F5-40FA-9B92-879DC12055A1}" type="presOf" srcId="{F1829515-E4A8-4FA7-85E0-62E8E85DFB78}" destId="{84DB5581-A2AB-47FF-8855-13169A0520C1}" srcOrd="0" destOrd="0" presId="urn:microsoft.com/office/officeart/2005/8/layout/vProcess5"/>
    <dgm:cxn modelId="{9934E714-4329-4D8E-986D-B13C899954EE}" srcId="{8A83A529-6CF5-4065-819C-12BA23A1A490}" destId="{F1829515-E4A8-4FA7-85E0-62E8E85DFB78}" srcOrd="2" destOrd="0" parTransId="{0C95BBF8-373D-4BAC-B536-BA129224C67E}" sibTransId="{0AE434AA-6571-410E-AB24-6404D76EC6A5}"/>
    <dgm:cxn modelId="{E2967FB2-E89F-42A1-AA69-263A1828D14B}" type="presOf" srcId="{A153F133-C3F0-40D3-9E70-A52CD672228A}" destId="{03280731-CCE2-44C2-879C-EC57566B5C69}" srcOrd="0" destOrd="0" presId="urn:microsoft.com/office/officeart/2005/8/layout/vProcess5"/>
    <dgm:cxn modelId="{EFD4D273-A50E-4C37-AB49-8602B226BD26}" type="presOf" srcId="{3E942A11-5701-4A3A-87FD-99BFC1AB925A}" destId="{141F5F8F-11C3-4860-A8AC-DB99C48EB335}" srcOrd="1" destOrd="0" presId="urn:microsoft.com/office/officeart/2005/8/layout/vProcess5"/>
    <dgm:cxn modelId="{F2A50A38-F731-42AA-B51B-0D185DCB1D48}" srcId="{8A83A529-6CF5-4065-819C-12BA23A1A490}" destId="{736AFF70-69CF-455B-A718-FB5874511CC7}" srcOrd="1" destOrd="0" parTransId="{DEC2D15E-D122-404E-B6EA-7E08345DEA29}" sibTransId="{A153F133-C3F0-40D3-9E70-A52CD672228A}"/>
    <dgm:cxn modelId="{BC254328-10D4-420B-BBC0-6BF11BFB88B9}" type="presOf" srcId="{8A83A529-6CF5-4065-819C-12BA23A1A490}" destId="{C4AD89F1-06F4-4032-8F01-E1895DD5E6E7}" srcOrd="0" destOrd="0" presId="urn:microsoft.com/office/officeart/2005/8/layout/vProcess5"/>
    <dgm:cxn modelId="{F12E5248-C761-4C86-AA17-28F885261234}" type="presOf" srcId="{DD28A744-C646-45AA-9855-D0C4F815FA81}" destId="{1189088B-A510-4144-9D43-B9AAE272A3D2}" srcOrd="1" destOrd="0" presId="urn:microsoft.com/office/officeart/2005/8/layout/vProcess5"/>
    <dgm:cxn modelId="{4473F572-33E9-4CAE-88A5-F92396C0399B}" type="presOf" srcId="{F1829515-E4A8-4FA7-85E0-62E8E85DFB78}" destId="{66EC9296-D519-489B-8117-CDE73460DE15}" srcOrd="1" destOrd="0" presId="urn:microsoft.com/office/officeart/2005/8/layout/vProcess5"/>
    <dgm:cxn modelId="{7FA21FB9-AB2D-4608-8DF5-8E81C0037118}" type="presOf" srcId="{0AE434AA-6571-410E-AB24-6404D76EC6A5}" destId="{416ACA87-E3B4-4E62-976A-9164CE5381EF}" srcOrd="0" destOrd="0" presId="urn:microsoft.com/office/officeart/2005/8/layout/vProcess5"/>
    <dgm:cxn modelId="{5BA02E17-74F6-4282-B280-2869EB41C902}" type="presOf" srcId="{DD28A744-C646-45AA-9855-D0C4F815FA81}" destId="{BD33093F-D301-43FC-AA86-80927B539286}" srcOrd="0" destOrd="0" presId="urn:microsoft.com/office/officeart/2005/8/layout/vProcess5"/>
    <dgm:cxn modelId="{0E785A05-EE3C-4CA2-84AC-3020A99BF894}" srcId="{8A83A529-6CF5-4065-819C-12BA23A1A490}" destId="{3E942A11-5701-4A3A-87FD-99BFC1AB925A}" srcOrd="4" destOrd="0" parTransId="{5C89ACCC-1D08-4ACE-A92A-107B4B7E90F0}" sibTransId="{A9A0DD67-0919-4B76-9F14-8ADCE69FC77E}"/>
    <dgm:cxn modelId="{BE9B6E18-55F4-4C1D-8012-9F605DAA1519}" type="presOf" srcId="{39A05ED0-611A-4C91-ACD5-597EA87CCC19}" destId="{1EE9BDB0-BA3A-44A1-89D5-CD999C2EC2C4}" srcOrd="0" destOrd="0" presId="urn:microsoft.com/office/officeart/2005/8/layout/vProcess5"/>
    <dgm:cxn modelId="{A4A029DB-43D0-4DD7-B044-1038E9682110}" type="presOf" srcId="{B5DCF6FB-34EE-453B-9B77-3D6CF89F5392}" destId="{3527105C-B82B-4F32-865D-EC87133D0B0A}" srcOrd="1" destOrd="0" presId="urn:microsoft.com/office/officeart/2005/8/layout/vProcess5"/>
    <dgm:cxn modelId="{584E0B61-6436-4752-BE9B-2C72AAFE6EE9}" srcId="{8A83A529-6CF5-4065-819C-12BA23A1A490}" destId="{DD28A744-C646-45AA-9855-D0C4F815FA81}" srcOrd="0" destOrd="0" parTransId="{0BDEF018-15BB-46C5-AB92-74F0A1E7F82D}" sibTransId="{5241AD27-01B0-4E81-9CAF-212C857C27C8}"/>
    <dgm:cxn modelId="{DF9AC987-F80A-43C5-B736-3BB210A29322}" srcId="{8A83A529-6CF5-4065-819C-12BA23A1A490}" destId="{B5DCF6FB-34EE-453B-9B77-3D6CF89F5392}" srcOrd="3" destOrd="0" parTransId="{35E42FAF-0723-4382-B370-5D9B985FABBD}" sibTransId="{39A05ED0-611A-4C91-ACD5-597EA87CCC19}"/>
    <dgm:cxn modelId="{B121B7D7-62AC-4B52-A47E-07E7E95F243C}" type="presOf" srcId="{3E942A11-5701-4A3A-87FD-99BFC1AB925A}" destId="{814BD08D-4BF0-4EB8-BAFB-96315BD1BCC2}" srcOrd="0" destOrd="0" presId="urn:microsoft.com/office/officeart/2005/8/layout/vProcess5"/>
    <dgm:cxn modelId="{EDE5C0F1-130B-44EB-995F-E0ECCCF11663}" type="presOf" srcId="{736AFF70-69CF-455B-A718-FB5874511CC7}" destId="{FC331097-FF8A-4E72-A693-516012E9874F}" srcOrd="1" destOrd="0" presId="urn:microsoft.com/office/officeart/2005/8/layout/vProcess5"/>
    <dgm:cxn modelId="{E6EFD6E8-FD1B-49EC-8D53-F5695A5C2FE0}" type="presOf" srcId="{5241AD27-01B0-4E81-9CAF-212C857C27C8}" destId="{3FBA320F-8F6F-437F-94D4-EF0F761D8B9C}" srcOrd="0" destOrd="0" presId="urn:microsoft.com/office/officeart/2005/8/layout/vProcess5"/>
    <dgm:cxn modelId="{3BFC3B5E-A264-4099-975B-0F4ABAA3892C}" type="presOf" srcId="{B5DCF6FB-34EE-453B-9B77-3D6CF89F5392}" destId="{832D2A2E-4734-440C-948B-876792DEC50B}" srcOrd="0" destOrd="0" presId="urn:microsoft.com/office/officeart/2005/8/layout/vProcess5"/>
    <dgm:cxn modelId="{612B16D7-DF17-4F88-B283-C3131D554EB1}" type="presOf" srcId="{736AFF70-69CF-455B-A718-FB5874511CC7}" destId="{61F842F1-D03E-4977-A24C-E355E557493E}" srcOrd="0" destOrd="0" presId="urn:microsoft.com/office/officeart/2005/8/layout/vProcess5"/>
    <dgm:cxn modelId="{27568E6F-E685-4879-8358-1B28815A6B8E}" type="presParOf" srcId="{C4AD89F1-06F4-4032-8F01-E1895DD5E6E7}" destId="{E72E65EC-9358-4573-8AC6-3C9EBD992399}" srcOrd="0" destOrd="0" presId="urn:microsoft.com/office/officeart/2005/8/layout/vProcess5"/>
    <dgm:cxn modelId="{398D34BE-2E24-4B63-95B9-207C237DEA59}" type="presParOf" srcId="{C4AD89F1-06F4-4032-8F01-E1895DD5E6E7}" destId="{BD33093F-D301-43FC-AA86-80927B539286}" srcOrd="1" destOrd="0" presId="urn:microsoft.com/office/officeart/2005/8/layout/vProcess5"/>
    <dgm:cxn modelId="{E116CF6E-F320-4463-84A5-077E0AA506FA}" type="presParOf" srcId="{C4AD89F1-06F4-4032-8F01-E1895DD5E6E7}" destId="{61F842F1-D03E-4977-A24C-E355E557493E}" srcOrd="2" destOrd="0" presId="urn:microsoft.com/office/officeart/2005/8/layout/vProcess5"/>
    <dgm:cxn modelId="{6128495B-2538-4D41-BD34-D0467B7467D1}" type="presParOf" srcId="{C4AD89F1-06F4-4032-8F01-E1895DD5E6E7}" destId="{84DB5581-A2AB-47FF-8855-13169A0520C1}" srcOrd="3" destOrd="0" presId="urn:microsoft.com/office/officeart/2005/8/layout/vProcess5"/>
    <dgm:cxn modelId="{7C3BBD2C-3F5D-4451-9F7D-B685C7A20A5D}" type="presParOf" srcId="{C4AD89F1-06F4-4032-8F01-E1895DD5E6E7}" destId="{832D2A2E-4734-440C-948B-876792DEC50B}" srcOrd="4" destOrd="0" presId="urn:microsoft.com/office/officeart/2005/8/layout/vProcess5"/>
    <dgm:cxn modelId="{BB5487F9-2744-412F-98CB-5364AE51CD9C}" type="presParOf" srcId="{C4AD89F1-06F4-4032-8F01-E1895DD5E6E7}" destId="{814BD08D-4BF0-4EB8-BAFB-96315BD1BCC2}" srcOrd="5" destOrd="0" presId="urn:microsoft.com/office/officeart/2005/8/layout/vProcess5"/>
    <dgm:cxn modelId="{08712D74-1F1E-48B9-A6B6-42063814A63E}" type="presParOf" srcId="{C4AD89F1-06F4-4032-8F01-E1895DD5E6E7}" destId="{3FBA320F-8F6F-437F-94D4-EF0F761D8B9C}" srcOrd="6" destOrd="0" presId="urn:microsoft.com/office/officeart/2005/8/layout/vProcess5"/>
    <dgm:cxn modelId="{CF020F0A-CA1B-41CE-A78C-2C007A746CC9}" type="presParOf" srcId="{C4AD89F1-06F4-4032-8F01-E1895DD5E6E7}" destId="{03280731-CCE2-44C2-879C-EC57566B5C69}" srcOrd="7" destOrd="0" presId="urn:microsoft.com/office/officeart/2005/8/layout/vProcess5"/>
    <dgm:cxn modelId="{8E68DEC5-2FBB-4ED4-A51E-0A7BB3DC85E7}" type="presParOf" srcId="{C4AD89F1-06F4-4032-8F01-E1895DD5E6E7}" destId="{416ACA87-E3B4-4E62-976A-9164CE5381EF}" srcOrd="8" destOrd="0" presId="urn:microsoft.com/office/officeart/2005/8/layout/vProcess5"/>
    <dgm:cxn modelId="{274AE04A-B521-467E-AAE9-E185A0CCE1CD}" type="presParOf" srcId="{C4AD89F1-06F4-4032-8F01-E1895DD5E6E7}" destId="{1EE9BDB0-BA3A-44A1-89D5-CD999C2EC2C4}" srcOrd="9" destOrd="0" presId="urn:microsoft.com/office/officeart/2005/8/layout/vProcess5"/>
    <dgm:cxn modelId="{A15CC639-507C-409D-910E-FCB6496E6795}" type="presParOf" srcId="{C4AD89F1-06F4-4032-8F01-E1895DD5E6E7}" destId="{1189088B-A510-4144-9D43-B9AAE272A3D2}" srcOrd="10" destOrd="0" presId="urn:microsoft.com/office/officeart/2005/8/layout/vProcess5"/>
    <dgm:cxn modelId="{8F8F274C-95EE-4A45-8F0B-5EFCAFA7BD30}" type="presParOf" srcId="{C4AD89F1-06F4-4032-8F01-E1895DD5E6E7}" destId="{FC331097-FF8A-4E72-A693-516012E9874F}" srcOrd="11" destOrd="0" presId="urn:microsoft.com/office/officeart/2005/8/layout/vProcess5"/>
    <dgm:cxn modelId="{4FDA8EC3-4915-415F-B0C4-5D066C31DF8F}" type="presParOf" srcId="{C4AD89F1-06F4-4032-8F01-E1895DD5E6E7}" destId="{66EC9296-D519-489B-8117-CDE73460DE15}" srcOrd="12" destOrd="0" presId="urn:microsoft.com/office/officeart/2005/8/layout/vProcess5"/>
    <dgm:cxn modelId="{396C8B38-46B3-47D1-88F4-135B47F62071}" type="presParOf" srcId="{C4AD89F1-06F4-4032-8F01-E1895DD5E6E7}" destId="{3527105C-B82B-4F32-865D-EC87133D0B0A}" srcOrd="13" destOrd="0" presId="urn:microsoft.com/office/officeart/2005/8/layout/vProcess5"/>
    <dgm:cxn modelId="{FF2DD8A2-7E20-4A36-AF85-401F9BAD8F6C}" type="presParOf" srcId="{C4AD89F1-06F4-4032-8F01-E1895DD5E6E7}" destId="{141F5F8F-11C3-4860-A8AC-DB99C48EB335}"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04D929-5642-4CB2-8F12-D7442188EFDB}">
      <dsp:nvSpPr>
        <dsp:cNvPr id="0" name=""/>
        <dsp:cNvSpPr/>
      </dsp:nvSpPr>
      <dsp:spPr>
        <a:xfrm>
          <a:off x="0" y="591467"/>
          <a:ext cx="1908472" cy="1145083"/>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fa-IR" sz="3600" b="1" kern="1200" dirty="0" smtClean="0">
              <a:solidFill>
                <a:schemeClr val="tx1"/>
              </a:solidFill>
              <a:cs typeface="B Kamran" pitchFamily="2" charset="-78"/>
            </a:rPr>
            <a:t>علل روانی</a:t>
          </a:r>
          <a:endParaRPr lang="en-US" sz="3600" b="1" kern="1200" dirty="0">
            <a:solidFill>
              <a:schemeClr val="tx1"/>
            </a:solidFill>
            <a:cs typeface="B Kamran" pitchFamily="2" charset="-78"/>
          </a:endParaRPr>
        </a:p>
      </dsp:txBody>
      <dsp:txXfrm>
        <a:off x="0" y="591467"/>
        <a:ext cx="1908472" cy="1145083"/>
      </dsp:txXfrm>
    </dsp:sp>
    <dsp:sp modelId="{A00EE898-4814-4029-8B6F-E544D430E618}">
      <dsp:nvSpPr>
        <dsp:cNvPr id="0" name=""/>
        <dsp:cNvSpPr/>
      </dsp:nvSpPr>
      <dsp:spPr>
        <a:xfrm>
          <a:off x="2099320" y="591467"/>
          <a:ext cx="1908472" cy="1145083"/>
        </a:xfrm>
        <a:prstGeom prst="rect">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fa-IR" sz="3600" b="1" kern="1200" dirty="0" smtClean="0">
              <a:solidFill>
                <a:schemeClr val="tx1"/>
              </a:solidFill>
              <a:cs typeface="B Kamran" pitchFamily="2" charset="-78"/>
            </a:rPr>
            <a:t>علل محیطی</a:t>
          </a:r>
          <a:endParaRPr lang="en-US" sz="3600" b="1" kern="1200" dirty="0">
            <a:solidFill>
              <a:schemeClr val="tx1"/>
            </a:solidFill>
            <a:cs typeface="B Kamran" pitchFamily="2" charset="-78"/>
          </a:endParaRPr>
        </a:p>
      </dsp:txBody>
      <dsp:txXfrm>
        <a:off x="2099320" y="591467"/>
        <a:ext cx="1908472" cy="1145083"/>
      </dsp:txXfrm>
    </dsp:sp>
    <dsp:sp modelId="{71B08DF8-7D93-4DF5-87CC-B280E640AE82}">
      <dsp:nvSpPr>
        <dsp:cNvPr id="0" name=""/>
        <dsp:cNvSpPr/>
      </dsp:nvSpPr>
      <dsp:spPr>
        <a:xfrm>
          <a:off x="4198640" y="591467"/>
          <a:ext cx="1908472" cy="1145083"/>
        </a:xfrm>
        <a:prstGeom prst="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fa-IR" sz="3600" b="1" kern="1200" dirty="0" smtClean="0">
              <a:solidFill>
                <a:schemeClr val="tx1"/>
              </a:solidFill>
              <a:cs typeface="B Kamran" pitchFamily="2" charset="-78"/>
            </a:rPr>
            <a:t>ژنتیک</a:t>
          </a:r>
          <a:endParaRPr lang="en-US" sz="3600" b="1" kern="1200" dirty="0">
            <a:solidFill>
              <a:schemeClr val="tx1"/>
            </a:solidFill>
            <a:cs typeface="B Kamran" pitchFamily="2" charset="-78"/>
          </a:endParaRPr>
        </a:p>
      </dsp:txBody>
      <dsp:txXfrm>
        <a:off x="4198640" y="591467"/>
        <a:ext cx="1908472" cy="1145083"/>
      </dsp:txXfrm>
    </dsp:sp>
    <dsp:sp modelId="{239B82E1-CAD6-4B8E-B6A2-C62F8A593D47}">
      <dsp:nvSpPr>
        <dsp:cNvPr id="0" name=""/>
        <dsp:cNvSpPr/>
      </dsp:nvSpPr>
      <dsp:spPr>
        <a:xfrm>
          <a:off x="1049660" y="1927398"/>
          <a:ext cx="1908472" cy="1145083"/>
        </a:xfrm>
        <a:prstGeom prst="rect">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fa-IR" sz="3600" b="1" kern="1200" dirty="0" smtClean="0">
              <a:solidFill>
                <a:schemeClr val="tx1"/>
              </a:solidFill>
              <a:cs typeface="B Kamran" pitchFamily="2" charset="-78"/>
            </a:rPr>
            <a:t>برخی از داروها</a:t>
          </a:r>
          <a:endParaRPr lang="en-US" sz="3600" b="1" kern="1200" dirty="0">
            <a:solidFill>
              <a:schemeClr val="tx1"/>
            </a:solidFill>
            <a:cs typeface="B Kamran" pitchFamily="2" charset="-78"/>
          </a:endParaRPr>
        </a:p>
      </dsp:txBody>
      <dsp:txXfrm>
        <a:off x="1049660" y="1927398"/>
        <a:ext cx="1908472" cy="1145083"/>
      </dsp:txXfrm>
    </dsp:sp>
    <dsp:sp modelId="{651EB16B-DC50-4639-A888-D39495FB6F67}">
      <dsp:nvSpPr>
        <dsp:cNvPr id="0" name=""/>
        <dsp:cNvSpPr/>
      </dsp:nvSpPr>
      <dsp:spPr>
        <a:xfrm>
          <a:off x="3148980" y="1927398"/>
          <a:ext cx="1908472" cy="1145083"/>
        </a:xfrm>
        <a:prstGeom prst="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fa-IR" sz="3600" b="1" kern="1200" dirty="0" smtClean="0">
              <a:solidFill>
                <a:schemeClr val="tx1"/>
              </a:solidFill>
              <a:cs typeface="B Kamran" pitchFamily="2" charset="-78"/>
            </a:rPr>
            <a:t>بیماری های جسمی</a:t>
          </a:r>
          <a:endParaRPr lang="en-US" sz="3600" b="1" kern="1200" dirty="0">
            <a:solidFill>
              <a:schemeClr val="tx1"/>
            </a:solidFill>
            <a:cs typeface="B Kamran" pitchFamily="2" charset="-78"/>
          </a:endParaRPr>
        </a:p>
      </dsp:txBody>
      <dsp:txXfrm>
        <a:off x="3148980" y="1927398"/>
        <a:ext cx="1908472" cy="11450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EDFD0-0554-4FF6-A7CA-C2A7ACE6B6DD}">
      <dsp:nvSpPr>
        <dsp:cNvPr id="0" name=""/>
        <dsp:cNvSpPr/>
      </dsp:nvSpPr>
      <dsp:spPr>
        <a:xfrm rot="16200000">
          <a:off x="1601477" y="-1511444"/>
          <a:ext cx="705596" cy="3908552"/>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r" defTabSz="755650" rtl="1">
            <a:lnSpc>
              <a:spcPct val="90000"/>
            </a:lnSpc>
            <a:spcBef>
              <a:spcPct val="0"/>
            </a:spcBef>
            <a:spcAft>
              <a:spcPct val="15000"/>
            </a:spcAft>
            <a:buChar char="••"/>
          </a:pPr>
          <a:r>
            <a:rPr lang="fa-IR" sz="1700" b="1" kern="1200" dirty="0" smtClean="0">
              <a:solidFill>
                <a:schemeClr val="tx1"/>
              </a:solidFill>
              <a:cs typeface="B Kamran" pitchFamily="2" charset="-78"/>
            </a:rPr>
            <a:t>شیوع 2 برابری در افراد چاق نسبت به افراد عادی</a:t>
          </a:r>
          <a:endParaRPr lang="en-US" sz="1700" b="1" kern="1200" dirty="0">
            <a:solidFill>
              <a:schemeClr val="tx1"/>
            </a:solidFill>
            <a:cs typeface="B Kamran" pitchFamily="2" charset="-78"/>
          </a:endParaRPr>
        </a:p>
      </dsp:txBody>
      <dsp:txXfrm rot="5400000">
        <a:off x="34443" y="124478"/>
        <a:ext cx="3874108" cy="636708"/>
      </dsp:txXfrm>
    </dsp:sp>
    <dsp:sp modelId="{8779D203-0CFD-4662-841F-892F02C1C1C8}">
      <dsp:nvSpPr>
        <dsp:cNvPr id="0" name=""/>
        <dsp:cNvSpPr/>
      </dsp:nvSpPr>
      <dsp:spPr>
        <a:xfrm>
          <a:off x="3908552" y="1833"/>
          <a:ext cx="2198560" cy="88199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1">
            <a:lnSpc>
              <a:spcPct val="90000"/>
            </a:lnSpc>
            <a:spcBef>
              <a:spcPct val="0"/>
            </a:spcBef>
            <a:spcAft>
              <a:spcPct val="35000"/>
            </a:spcAft>
          </a:pPr>
          <a:r>
            <a:rPr lang="fa-IR" sz="3400" b="1" kern="1200" dirty="0" smtClean="0">
              <a:solidFill>
                <a:schemeClr val="tx1"/>
              </a:solidFill>
              <a:cs typeface="B Kamran" pitchFamily="2" charset="-78"/>
            </a:rPr>
            <a:t>پرفشاری خون</a:t>
          </a:r>
          <a:endParaRPr lang="en-US" sz="3400" b="1" kern="1200" dirty="0">
            <a:solidFill>
              <a:schemeClr val="tx1"/>
            </a:solidFill>
            <a:cs typeface="B Kamran" pitchFamily="2" charset="-78"/>
          </a:endParaRPr>
        </a:p>
      </dsp:txBody>
      <dsp:txXfrm>
        <a:off x="3951607" y="44888"/>
        <a:ext cx="2112450" cy="795885"/>
      </dsp:txXfrm>
    </dsp:sp>
    <dsp:sp modelId="{62992115-0A91-437A-B8F1-0BAF6010FDA9}">
      <dsp:nvSpPr>
        <dsp:cNvPr id="0" name=""/>
        <dsp:cNvSpPr/>
      </dsp:nvSpPr>
      <dsp:spPr>
        <a:xfrm rot="16200000">
          <a:off x="1601477" y="-585348"/>
          <a:ext cx="705596" cy="3908552"/>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r" defTabSz="755650" rtl="1">
            <a:lnSpc>
              <a:spcPct val="90000"/>
            </a:lnSpc>
            <a:spcBef>
              <a:spcPct val="0"/>
            </a:spcBef>
            <a:spcAft>
              <a:spcPct val="15000"/>
            </a:spcAft>
            <a:buChar char="••"/>
          </a:pPr>
          <a:r>
            <a:rPr lang="fa-IR" sz="1700" b="1" kern="1200" dirty="0" smtClean="0">
              <a:solidFill>
                <a:schemeClr val="tx1"/>
              </a:solidFill>
              <a:cs typeface="B Kamran" pitchFamily="2" charset="-78"/>
            </a:rPr>
            <a:t>شیوع 4 برابری در افراد چاق نسبت به افراد با وزن طبیعی</a:t>
          </a:r>
          <a:endParaRPr lang="en-US" sz="1700" b="1" kern="1200" dirty="0">
            <a:solidFill>
              <a:schemeClr val="tx1"/>
            </a:solidFill>
            <a:cs typeface="B Kamran" pitchFamily="2" charset="-78"/>
          </a:endParaRPr>
        </a:p>
      </dsp:txBody>
      <dsp:txXfrm rot="5400000">
        <a:off x="34443" y="1050574"/>
        <a:ext cx="3874108" cy="636708"/>
      </dsp:txXfrm>
    </dsp:sp>
    <dsp:sp modelId="{4EEDBCB4-2AF6-49D8-BC4F-5378D59FFC17}">
      <dsp:nvSpPr>
        <dsp:cNvPr id="0" name=""/>
        <dsp:cNvSpPr/>
      </dsp:nvSpPr>
      <dsp:spPr>
        <a:xfrm>
          <a:off x="3908552" y="927929"/>
          <a:ext cx="2198560" cy="881995"/>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1">
            <a:lnSpc>
              <a:spcPct val="90000"/>
            </a:lnSpc>
            <a:spcBef>
              <a:spcPct val="0"/>
            </a:spcBef>
            <a:spcAft>
              <a:spcPct val="35000"/>
            </a:spcAft>
          </a:pPr>
          <a:r>
            <a:rPr lang="fa-IR" sz="3400" b="1" kern="1200" dirty="0" smtClean="0">
              <a:solidFill>
                <a:schemeClr val="tx1"/>
              </a:solidFill>
              <a:cs typeface="B Kamran" pitchFamily="2" charset="-78"/>
            </a:rPr>
            <a:t>دیابت</a:t>
          </a:r>
          <a:endParaRPr lang="en-US" sz="3400" b="1" kern="1200" dirty="0">
            <a:solidFill>
              <a:schemeClr val="tx1"/>
            </a:solidFill>
            <a:cs typeface="B Kamran" pitchFamily="2" charset="-78"/>
          </a:endParaRPr>
        </a:p>
      </dsp:txBody>
      <dsp:txXfrm>
        <a:off x="3951607" y="970984"/>
        <a:ext cx="2112450" cy="795885"/>
      </dsp:txXfrm>
    </dsp:sp>
    <dsp:sp modelId="{F90AE764-6271-4FB2-850B-6C6CA514A709}">
      <dsp:nvSpPr>
        <dsp:cNvPr id="0" name=""/>
        <dsp:cNvSpPr/>
      </dsp:nvSpPr>
      <dsp:spPr>
        <a:xfrm rot="16200000">
          <a:off x="1601477" y="340746"/>
          <a:ext cx="705596" cy="3908552"/>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r" defTabSz="755650" rtl="1">
            <a:lnSpc>
              <a:spcPct val="90000"/>
            </a:lnSpc>
            <a:spcBef>
              <a:spcPct val="0"/>
            </a:spcBef>
            <a:spcAft>
              <a:spcPct val="15000"/>
            </a:spcAft>
            <a:buChar char="••"/>
          </a:pPr>
          <a:r>
            <a:rPr lang="fa-IR" sz="1700" b="1" kern="1200" dirty="0" smtClean="0">
              <a:solidFill>
                <a:schemeClr val="tx1"/>
              </a:solidFill>
              <a:cs typeface="B Kamran" pitchFamily="2" charset="-78"/>
            </a:rPr>
            <a:t>شیوع 2 برابری در مردان چاق کمتر از 45 سال نسبت به مردان همسال با وزن عادی</a:t>
          </a:r>
          <a:endParaRPr lang="en-US" sz="1700" b="1" kern="1200" dirty="0">
            <a:solidFill>
              <a:schemeClr val="tx1"/>
            </a:solidFill>
            <a:cs typeface="B Kamran" pitchFamily="2" charset="-78"/>
          </a:endParaRPr>
        </a:p>
      </dsp:txBody>
      <dsp:txXfrm rot="5400000">
        <a:off x="34443" y="1976668"/>
        <a:ext cx="3874108" cy="636708"/>
      </dsp:txXfrm>
    </dsp:sp>
    <dsp:sp modelId="{D588A57B-5AEF-4303-92BF-514E884F74C2}">
      <dsp:nvSpPr>
        <dsp:cNvPr id="0" name=""/>
        <dsp:cNvSpPr/>
      </dsp:nvSpPr>
      <dsp:spPr>
        <a:xfrm>
          <a:off x="3908552" y="1854024"/>
          <a:ext cx="2198560" cy="88199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1">
            <a:lnSpc>
              <a:spcPct val="90000"/>
            </a:lnSpc>
            <a:spcBef>
              <a:spcPct val="0"/>
            </a:spcBef>
            <a:spcAft>
              <a:spcPct val="35000"/>
            </a:spcAft>
          </a:pPr>
          <a:r>
            <a:rPr lang="fa-IR" sz="3400" b="1" kern="1200" dirty="0" smtClean="0">
              <a:solidFill>
                <a:schemeClr val="tx1"/>
              </a:solidFill>
              <a:cs typeface="B Kamran" pitchFamily="2" charset="-78"/>
            </a:rPr>
            <a:t>سکته قلبی</a:t>
          </a:r>
          <a:endParaRPr lang="en-US" sz="3400" b="1" kern="1200" dirty="0">
            <a:solidFill>
              <a:schemeClr val="tx1"/>
            </a:solidFill>
            <a:cs typeface="B Kamran" pitchFamily="2" charset="-78"/>
          </a:endParaRPr>
        </a:p>
      </dsp:txBody>
      <dsp:txXfrm>
        <a:off x="3951607" y="1897079"/>
        <a:ext cx="2112450" cy="795885"/>
      </dsp:txXfrm>
    </dsp:sp>
    <dsp:sp modelId="{C526DD48-B18F-4D85-A9FF-7FAC9FB78C80}">
      <dsp:nvSpPr>
        <dsp:cNvPr id="0" name=""/>
        <dsp:cNvSpPr/>
      </dsp:nvSpPr>
      <dsp:spPr>
        <a:xfrm rot="16200000">
          <a:off x="1601477" y="1266842"/>
          <a:ext cx="705596" cy="3908552"/>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r" defTabSz="755650" rtl="1">
            <a:lnSpc>
              <a:spcPct val="90000"/>
            </a:lnSpc>
            <a:spcBef>
              <a:spcPct val="0"/>
            </a:spcBef>
            <a:spcAft>
              <a:spcPct val="15000"/>
            </a:spcAft>
            <a:buChar char="••"/>
          </a:pPr>
          <a:r>
            <a:rPr lang="fa-IR" sz="1700" b="1" kern="1200" dirty="0" smtClean="0">
              <a:solidFill>
                <a:schemeClr val="tx1"/>
              </a:solidFill>
              <a:cs typeface="B Kamran" pitchFamily="2" charset="-78"/>
            </a:rPr>
            <a:t>شیوع 3 برابری در زنان چاق نسبت به زنان با وزن طبیعی</a:t>
          </a:r>
          <a:endParaRPr lang="en-US" sz="1700" b="1" kern="1200" dirty="0">
            <a:solidFill>
              <a:schemeClr val="tx1"/>
            </a:solidFill>
            <a:cs typeface="B Kamran" pitchFamily="2" charset="-78"/>
          </a:endParaRPr>
        </a:p>
      </dsp:txBody>
      <dsp:txXfrm rot="5400000">
        <a:off x="34443" y="2902764"/>
        <a:ext cx="3874108" cy="636708"/>
      </dsp:txXfrm>
    </dsp:sp>
    <dsp:sp modelId="{77C5EA5E-ECFB-4D64-8975-A1135D0FDD37}">
      <dsp:nvSpPr>
        <dsp:cNvPr id="0" name=""/>
        <dsp:cNvSpPr/>
      </dsp:nvSpPr>
      <dsp:spPr>
        <a:xfrm>
          <a:off x="3908552" y="2780120"/>
          <a:ext cx="2198560" cy="881995"/>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fa-IR" sz="3400" b="1" kern="1200" dirty="0" smtClean="0">
              <a:solidFill>
                <a:schemeClr val="tx1"/>
              </a:solidFill>
              <a:cs typeface="B Kamran" pitchFamily="2" charset="-78"/>
            </a:rPr>
            <a:t>سنگ کیسه صفرا</a:t>
          </a:r>
          <a:endParaRPr lang="en-US" sz="3400" b="1" kern="1200" dirty="0">
            <a:solidFill>
              <a:schemeClr val="tx1"/>
            </a:solidFill>
            <a:cs typeface="B Kamran" pitchFamily="2" charset="-78"/>
          </a:endParaRPr>
        </a:p>
      </dsp:txBody>
      <dsp:txXfrm>
        <a:off x="3951607" y="2823175"/>
        <a:ext cx="2112450" cy="7958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C89F0E-9CE6-411D-ABF5-69B00ED2CD55}">
      <dsp:nvSpPr>
        <dsp:cNvPr id="0" name=""/>
        <dsp:cNvSpPr/>
      </dsp:nvSpPr>
      <dsp:spPr>
        <a:xfrm>
          <a:off x="2503963" y="1704595"/>
          <a:ext cx="1099185" cy="1099185"/>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fa-IR" sz="2400" b="1" kern="1200" dirty="0" smtClean="0">
              <a:solidFill>
                <a:schemeClr val="tx1"/>
              </a:solidFill>
              <a:cs typeface="B Kamran" panose="00000400000000000000" pitchFamily="2" charset="-78"/>
            </a:rPr>
            <a:t>پرخوری عصبی</a:t>
          </a:r>
          <a:endParaRPr lang="en-US" sz="2400" b="1" kern="1200" dirty="0">
            <a:solidFill>
              <a:schemeClr val="tx1"/>
            </a:solidFill>
            <a:cs typeface="B Kamran" panose="00000400000000000000" pitchFamily="2" charset="-78"/>
          </a:endParaRPr>
        </a:p>
      </dsp:txBody>
      <dsp:txXfrm>
        <a:off x="2557621" y="1758253"/>
        <a:ext cx="991869" cy="991869"/>
      </dsp:txXfrm>
    </dsp:sp>
    <dsp:sp modelId="{015691A2-2704-4170-B471-D9083C25E3B9}">
      <dsp:nvSpPr>
        <dsp:cNvPr id="0" name=""/>
        <dsp:cNvSpPr/>
      </dsp:nvSpPr>
      <dsp:spPr>
        <a:xfrm rot="16200000">
          <a:off x="2668040" y="1319079"/>
          <a:ext cx="771032" cy="0"/>
        </a:xfrm>
        <a:custGeom>
          <a:avLst/>
          <a:gdLst/>
          <a:ahLst/>
          <a:cxnLst/>
          <a:rect l="0" t="0" r="0" b="0"/>
          <a:pathLst>
            <a:path>
              <a:moveTo>
                <a:pt x="0" y="0"/>
              </a:moveTo>
              <a:lnTo>
                <a:pt x="771032"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0739C8-C9EB-455B-AB5D-DC561467C27A}">
      <dsp:nvSpPr>
        <dsp:cNvPr id="0" name=""/>
        <dsp:cNvSpPr/>
      </dsp:nvSpPr>
      <dsp:spPr>
        <a:xfrm>
          <a:off x="2685329" y="197109"/>
          <a:ext cx="736453" cy="736453"/>
        </a:xfrm>
        <a:prstGeom prst="roundRect">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fa-IR" sz="1600" b="1" kern="1200" dirty="0" smtClean="0">
              <a:solidFill>
                <a:schemeClr val="tx1"/>
              </a:solidFill>
              <a:cs typeface="B Kamran" panose="00000400000000000000" pitchFamily="2" charset="-78"/>
            </a:rPr>
            <a:t>علل ژنتیکی</a:t>
          </a:r>
          <a:endParaRPr lang="en-US" sz="1600" b="1" kern="1200" dirty="0">
            <a:solidFill>
              <a:schemeClr val="tx1"/>
            </a:solidFill>
            <a:cs typeface="B Kamran" panose="00000400000000000000" pitchFamily="2" charset="-78"/>
          </a:endParaRPr>
        </a:p>
      </dsp:txBody>
      <dsp:txXfrm>
        <a:off x="2721280" y="233060"/>
        <a:ext cx="664551" cy="664551"/>
      </dsp:txXfrm>
    </dsp:sp>
    <dsp:sp modelId="{520A1770-B642-4581-9F0D-039C7570CC6E}">
      <dsp:nvSpPr>
        <dsp:cNvPr id="0" name=""/>
        <dsp:cNvSpPr/>
      </dsp:nvSpPr>
      <dsp:spPr>
        <a:xfrm rot="1800000">
          <a:off x="3561010" y="2728756"/>
          <a:ext cx="629045" cy="0"/>
        </a:xfrm>
        <a:custGeom>
          <a:avLst/>
          <a:gdLst/>
          <a:ahLst/>
          <a:cxnLst/>
          <a:rect l="0" t="0" r="0" b="0"/>
          <a:pathLst>
            <a:path>
              <a:moveTo>
                <a:pt x="0" y="0"/>
              </a:moveTo>
              <a:lnTo>
                <a:pt x="629045"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3BDDB8-512A-41C3-8D7B-66F8C2AB2CA4}">
      <dsp:nvSpPr>
        <dsp:cNvPr id="0" name=""/>
        <dsp:cNvSpPr/>
      </dsp:nvSpPr>
      <dsp:spPr>
        <a:xfrm>
          <a:off x="4147918" y="2730386"/>
          <a:ext cx="736453" cy="736453"/>
        </a:xfrm>
        <a:prstGeom prst="roundRect">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Kamran" panose="00000400000000000000" pitchFamily="2" charset="-78"/>
            </a:rPr>
            <a:t>علل زیست محیطی</a:t>
          </a:r>
          <a:endParaRPr lang="en-US" sz="1400" b="1" kern="1200" dirty="0">
            <a:solidFill>
              <a:schemeClr val="tx1"/>
            </a:solidFill>
            <a:cs typeface="B Kamran" panose="00000400000000000000" pitchFamily="2" charset="-78"/>
          </a:endParaRPr>
        </a:p>
      </dsp:txBody>
      <dsp:txXfrm>
        <a:off x="4183869" y="2766337"/>
        <a:ext cx="664551" cy="664551"/>
      </dsp:txXfrm>
    </dsp:sp>
    <dsp:sp modelId="{AD729E14-CCCC-4825-82A7-227E8BD03642}">
      <dsp:nvSpPr>
        <dsp:cNvPr id="0" name=""/>
        <dsp:cNvSpPr/>
      </dsp:nvSpPr>
      <dsp:spPr>
        <a:xfrm rot="9000000">
          <a:off x="1917056" y="2728756"/>
          <a:ext cx="629045" cy="0"/>
        </a:xfrm>
        <a:custGeom>
          <a:avLst/>
          <a:gdLst/>
          <a:ahLst/>
          <a:cxnLst/>
          <a:rect l="0" t="0" r="0" b="0"/>
          <a:pathLst>
            <a:path>
              <a:moveTo>
                <a:pt x="0" y="0"/>
              </a:moveTo>
              <a:lnTo>
                <a:pt x="629045"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58DD4A-6B05-4073-94FD-1FA0D167394C}">
      <dsp:nvSpPr>
        <dsp:cNvPr id="0" name=""/>
        <dsp:cNvSpPr/>
      </dsp:nvSpPr>
      <dsp:spPr>
        <a:xfrm>
          <a:off x="1222740" y="2730386"/>
          <a:ext cx="736453" cy="736453"/>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fa-IR" sz="1600" b="1" kern="1200" dirty="0" smtClean="0">
              <a:solidFill>
                <a:schemeClr val="tx1"/>
              </a:solidFill>
              <a:cs typeface="B Kamran" panose="00000400000000000000" pitchFamily="2" charset="-78"/>
            </a:rPr>
            <a:t>علل روان شناختی</a:t>
          </a:r>
          <a:endParaRPr lang="en-US" sz="1600" b="1" kern="1200" dirty="0">
            <a:solidFill>
              <a:schemeClr val="tx1"/>
            </a:solidFill>
            <a:cs typeface="B Kamran" panose="00000400000000000000" pitchFamily="2" charset="-78"/>
          </a:endParaRPr>
        </a:p>
      </dsp:txBody>
      <dsp:txXfrm>
        <a:off x="1258691" y="2766337"/>
        <a:ext cx="664551" cy="6645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3093F-D301-43FC-AA86-80927B539286}">
      <dsp:nvSpPr>
        <dsp:cNvPr id="0" name=""/>
        <dsp:cNvSpPr/>
      </dsp:nvSpPr>
      <dsp:spPr>
        <a:xfrm>
          <a:off x="1404635" y="0"/>
          <a:ext cx="4702477" cy="659511"/>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b="1" kern="1200" dirty="0" smtClean="0">
              <a:solidFill>
                <a:schemeClr val="tx1"/>
              </a:solidFill>
              <a:cs typeface="B Kamran" panose="00000400000000000000" pitchFamily="2" charset="-78"/>
            </a:rPr>
            <a:t>بهم خوردن تعادل اسید و باز بدن با القای استفراغ های مکرر و مصرف مواد مسهل</a:t>
          </a:r>
          <a:endParaRPr lang="en-US" sz="2000" b="1" kern="1200" dirty="0">
            <a:solidFill>
              <a:schemeClr val="tx1"/>
            </a:solidFill>
            <a:cs typeface="B Kamran" panose="00000400000000000000" pitchFamily="2" charset="-78"/>
          </a:endParaRPr>
        </a:p>
      </dsp:txBody>
      <dsp:txXfrm>
        <a:off x="2165572" y="19316"/>
        <a:ext cx="3922224" cy="620879"/>
      </dsp:txXfrm>
    </dsp:sp>
    <dsp:sp modelId="{61F842F1-D03E-4977-A24C-E355E557493E}">
      <dsp:nvSpPr>
        <dsp:cNvPr id="0" name=""/>
        <dsp:cNvSpPr/>
      </dsp:nvSpPr>
      <dsp:spPr>
        <a:xfrm>
          <a:off x="1053476" y="751109"/>
          <a:ext cx="4702477" cy="659511"/>
        </a:xfrm>
        <a:prstGeom prst="roundRect">
          <a:avLst>
            <a:gd name="adj" fmla="val 10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b="1" kern="1200" dirty="0" smtClean="0">
              <a:solidFill>
                <a:schemeClr val="tx1"/>
              </a:solidFill>
              <a:cs typeface="B Kamran" panose="00000400000000000000" pitchFamily="2" charset="-78"/>
            </a:rPr>
            <a:t>آسیب به دندان ها به علت تماس مکرر دندانها با اسید معده در پی استفراغ های مکرر</a:t>
          </a:r>
          <a:endParaRPr lang="en-US" sz="2000" b="1" kern="1200" dirty="0">
            <a:solidFill>
              <a:schemeClr val="tx1"/>
            </a:solidFill>
            <a:cs typeface="B Kamran" panose="00000400000000000000" pitchFamily="2" charset="-78"/>
          </a:endParaRPr>
        </a:p>
      </dsp:txBody>
      <dsp:txXfrm>
        <a:off x="1852634" y="770425"/>
        <a:ext cx="3884003" cy="620879"/>
      </dsp:txXfrm>
    </dsp:sp>
    <dsp:sp modelId="{84DB5581-A2AB-47FF-8855-13169A0520C1}">
      <dsp:nvSpPr>
        <dsp:cNvPr id="0" name=""/>
        <dsp:cNvSpPr/>
      </dsp:nvSpPr>
      <dsp:spPr>
        <a:xfrm>
          <a:off x="702317" y="1502219"/>
          <a:ext cx="4702477" cy="659511"/>
        </a:xfrm>
        <a:prstGeom prst="roundRect">
          <a:avLst>
            <a:gd name="adj" fmla="val 1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b="1" kern="1200" dirty="0" smtClean="0">
              <a:solidFill>
                <a:schemeClr val="tx1"/>
              </a:solidFill>
              <a:cs typeface="B Kamran" panose="00000400000000000000" pitchFamily="2" charset="-78"/>
            </a:rPr>
            <a:t>به هم خوردن نظم عادت ماهیانه در زنان و دختران مبتلا به پرخوری عصبی</a:t>
          </a:r>
          <a:endParaRPr lang="en-US" sz="2000" b="1" kern="1200" dirty="0">
            <a:solidFill>
              <a:schemeClr val="tx1"/>
            </a:solidFill>
            <a:cs typeface="B Kamran" panose="00000400000000000000" pitchFamily="2" charset="-78"/>
          </a:endParaRPr>
        </a:p>
      </dsp:txBody>
      <dsp:txXfrm>
        <a:off x="1501475" y="1521535"/>
        <a:ext cx="3884003" cy="620879"/>
      </dsp:txXfrm>
    </dsp:sp>
    <dsp:sp modelId="{832D2A2E-4734-440C-948B-876792DEC50B}">
      <dsp:nvSpPr>
        <dsp:cNvPr id="0" name=""/>
        <dsp:cNvSpPr/>
      </dsp:nvSpPr>
      <dsp:spPr>
        <a:xfrm>
          <a:off x="351158" y="2253329"/>
          <a:ext cx="4702477" cy="659511"/>
        </a:xfrm>
        <a:prstGeom prst="roundRect">
          <a:avLst>
            <a:gd name="adj" fmla="val 10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b="1" kern="1200" dirty="0" smtClean="0">
              <a:solidFill>
                <a:schemeClr val="tx1"/>
              </a:solidFill>
              <a:cs typeface="B Kamran" panose="00000400000000000000" pitchFamily="2" charset="-78"/>
            </a:rPr>
            <a:t>اسفردگی عارضه شایع در این افراد</a:t>
          </a:r>
          <a:endParaRPr lang="en-US" sz="2000" b="1" kern="1200" dirty="0">
            <a:solidFill>
              <a:schemeClr val="tx1"/>
            </a:solidFill>
            <a:cs typeface="B Kamran" panose="00000400000000000000" pitchFamily="2" charset="-78"/>
          </a:endParaRPr>
        </a:p>
      </dsp:txBody>
      <dsp:txXfrm>
        <a:off x="1150316" y="2272645"/>
        <a:ext cx="3884003" cy="620879"/>
      </dsp:txXfrm>
    </dsp:sp>
    <dsp:sp modelId="{814BD08D-4BF0-4EB8-BAFB-96315BD1BCC2}">
      <dsp:nvSpPr>
        <dsp:cNvPr id="0" name=""/>
        <dsp:cNvSpPr/>
      </dsp:nvSpPr>
      <dsp:spPr>
        <a:xfrm>
          <a:off x="0" y="3004439"/>
          <a:ext cx="4702477" cy="659511"/>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b="1" kern="1200" dirty="0" smtClean="0">
              <a:solidFill>
                <a:schemeClr val="tx1"/>
              </a:solidFill>
              <a:cs typeface="B Kamran" panose="00000400000000000000" pitchFamily="2" charset="-78"/>
            </a:rPr>
            <a:t>احتمال پاره شدن معده در پی استفراغ های مکرر</a:t>
          </a:r>
          <a:endParaRPr lang="en-US" sz="2000" b="1" kern="1200" dirty="0">
            <a:solidFill>
              <a:schemeClr val="tx1"/>
            </a:solidFill>
            <a:cs typeface="B Kamran" panose="00000400000000000000" pitchFamily="2" charset="-78"/>
          </a:endParaRPr>
        </a:p>
      </dsp:txBody>
      <dsp:txXfrm>
        <a:off x="799157" y="3023755"/>
        <a:ext cx="3884003" cy="620879"/>
      </dsp:txXfrm>
    </dsp:sp>
    <dsp:sp modelId="{3FBA320F-8F6F-437F-94D4-EF0F761D8B9C}">
      <dsp:nvSpPr>
        <dsp:cNvPr id="0" name=""/>
        <dsp:cNvSpPr/>
      </dsp:nvSpPr>
      <dsp:spPr>
        <a:xfrm>
          <a:off x="1404635" y="481809"/>
          <a:ext cx="428682" cy="428682"/>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endParaRPr lang="en-US" sz="2800" b="1" kern="1200">
            <a:solidFill>
              <a:schemeClr val="tx1"/>
            </a:solidFill>
            <a:cs typeface="B Kamran" panose="00000400000000000000" pitchFamily="2" charset="-78"/>
          </a:endParaRPr>
        </a:p>
      </dsp:txBody>
      <dsp:txXfrm>
        <a:off x="1501088" y="481809"/>
        <a:ext cx="235776" cy="322583"/>
      </dsp:txXfrm>
    </dsp:sp>
    <dsp:sp modelId="{03280731-CCE2-44C2-879C-EC57566B5C69}">
      <dsp:nvSpPr>
        <dsp:cNvPr id="0" name=""/>
        <dsp:cNvSpPr/>
      </dsp:nvSpPr>
      <dsp:spPr>
        <a:xfrm>
          <a:off x="1053476" y="1232919"/>
          <a:ext cx="428682" cy="428682"/>
        </a:xfrm>
        <a:prstGeom prst="downArrow">
          <a:avLst>
            <a:gd name="adj1" fmla="val 55000"/>
            <a:gd name="adj2" fmla="val 45000"/>
          </a:avLst>
        </a:prstGeom>
        <a:solidFill>
          <a:schemeClr val="accent5">
            <a:tint val="40000"/>
            <a:alpha val="90000"/>
            <a:hueOff val="-3580161"/>
            <a:satOff val="16084"/>
            <a:lumOff val="1106"/>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endParaRPr lang="en-US" sz="2800" b="1" kern="1200">
            <a:solidFill>
              <a:schemeClr val="tx1"/>
            </a:solidFill>
            <a:cs typeface="B Kamran" panose="00000400000000000000" pitchFamily="2" charset="-78"/>
          </a:endParaRPr>
        </a:p>
      </dsp:txBody>
      <dsp:txXfrm>
        <a:off x="1149929" y="1232919"/>
        <a:ext cx="235776" cy="322583"/>
      </dsp:txXfrm>
    </dsp:sp>
    <dsp:sp modelId="{416ACA87-E3B4-4E62-976A-9164CE5381EF}">
      <dsp:nvSpPr>
        <dsp:cNvPr id="0" name=""/>
        <dsp:cNvSpPr/>
      </dsp:nvSpPr>
      <dsp:spPr>
        <a:xfrm>
          <a:off x="702317" y="1973037"/>
          <a:ext cx="428682" cy="428682"/>
        </a:xfrm>
        <a:prstGeom prst="downArrow">
          <a:avLst>
            <a:gd name="adj1" fmla="val 55000"/>
            <a:gd name="adj2" fmla="val 45000"/>
          </a:avLst>
        </a:prstGeom>
        <a:solidFill>
          <a:schemeClr val="accent5">
            <a:tint val="40000"/>
            <a:alpha val="90000"/>
            <a:hueOff val="-7160321"/>
            <a:satOff val="32169"/>
            <a:lumOff val="2211"/>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endParaRPr lang="en-US" sz="2800" b="1" kern="1200">
            <a:solidFill>
              <a:schemeClr val="tx1"/>
            </a:solidFill>
            <a:cs typeface="B Kamran" panose="00000400000000000000" pitchFamily="2" charset="-78"/>
          </a:endParaRPr>
        </a:p>
      </dsp:txBody>
      <dsp:txXfrm>
        <a:off x="798770" y="1973037"/>
        <a:ext cx="235776" cy="322583"/>
      </dsp:txXfrm>
    </dsp:sp>
    <dsp:sp modelId="{1EE9BDB0-BA3A-44A1-89D5-CD999C2EC2C4}">
      <dsp:nvSpPr>
        <dsp:cNvPr id="0" name=""/>
        <dsp:cNvSpPr/>
      </dsp:nvSpPr>
      <dsp:spPr>
        <a:xfrm>
          <a:off x="351158" y="2731474"/>
          <a:ext cx="428682" cy="428682"/>
        </a:xfrm>
        <a:prstGeom prst="downArrow">
          <a:avLst>
            <a:gd name="adj1" fmla="val 55000"/>
            <a:gd name="adj2" fmla="val 45000"/>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endParaRPr lang="en-US" sz="2800" b="1" kern="1200">
            <a:solidFill>
              <a:schemeClr val="tx1"/>
            </a:solidFill>
            <a:cs typeface="B Kamran" panose="00000400000000000000" pitchFamily="2" charset="-78"/>
          </a:endParaRPr>
        </a:p>
      </dsp:txBody>
      <dsp:txXfrm>
        <a:off x="447611" y="2731474"/>
        <a:ext cx="235776" cy="322583"/>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8AA32-92B5-4733-8A0D-7010E64D6D8B}" type="datetimeFigureOut">
              <a:rPr lang="en-US" smtClean="0"/>
              <a:pPr/>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47BA4D-EC24-4BCB-A234-A9F3810E03CE}" type="slidenum">
              <a:rPr lang="en-US" smtClean="0"/>
              <a:pPr/>
              <a:t>‹#›</a:t>
            </a:fld>
            <a:endParaRPr lang="en-US"/>
          </a:p>
        </p:txBody>
      </p:sp>
    </p:spTree>
    <p:extLst>
      <p:ext uri="{BB962C8B-B14F-4D97-AF65-F5344CB8AC3E}">
        <p14:creationId xmlns:p14="http://schemas.microsoft.com/office/powerpoint/2010/main" val="3118778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5" y="1197405"/>
            <a:ext cx="8246070" cy="1374346"/>
          </a:xfrm>
          <a:noFill/>
          <a:effectLst>
            <a:outerShdw blurRad="50800" dist="38100" dir="2700000" algn="tl" rotWithShape="0">
              <a:prstClr val="black">
                <a:alpha val="40000"/>
              </a:prstClr>
            </a:outerShdw>
          </a:effectLst>
        </p:spPr>
        <p:txBody>
          <a:bodyPr>
            <a:normAutofit/>
          </a:bodyPr>
          <a:lstStyle>
            <a:lvl1pPr algn="r">
              <a:defRPr sz="3600">
                <a:solidFill>
                  <a:srgbClr val="6C1A00"/>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48965" y="2419045"/>
            <a:ext cx="8246070" cy="1221640"/>
          </a:xfrm>
        </p:spPr>
        <p:txBody>
          <a:bodyPr>
            <a:normAutofit/>
          </a:bodyPr>
          <a:lstStyle>
            <a:lvl1pPr marL="0" indent="0" algn="r">
              <a:buNone/>
              <a:defRPr sz="2800" b="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p>
          <a:p>
            <a:r>
              <a:rPr lang="en-US" dirty="0"/>
              <a:t>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8/11/2019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 xmlns:a16="http://schemas.microsoft.com/office/drawing/2014/main" id="{244FD5CD-E804-4155-81D1-D92570F9709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8246070" cy="610820"/>
          </a:xfrm>
        </p:spPr>
        <p:txBody>
          <a:bodyPr>
            <a:normAutofit/>
          </a:bodyPr>
          <a:lstStyle>
            <a:lvl1pPr algn="r">
              <a:defRPr sz="3600" baseline="0">
                <a:solidFill>
                  <a:srgbClr val="6C1A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808225"/>
            <a:ext cx="8246070" cy="2901396"/>
          </a:xfrm>
        </p:spPr>
        <p:txBody>
          <a:bodyPr/>
          <a:lstStyle>
            <a:lvl1pPr algn="l">
              <a:defRPr sz="280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86835" y="281175"/>
            <a:ext cx="6108200" cy="572644"/>
          </a:xfrm>
        </p:spPr>
        <p:txBody>
          <a:bodyPr>
            <a:normAutofit/>
          </a:bodyPr>
          <a:lstStyle>
            <a:lvl1pPr algn="l">
              <a:defRPr sz="360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586835" y="1044701"/>
            <a:ext cx="6108200" cy="3663766"/>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8/11/2019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1670" y="281175"/>
            <a:ext cx="8093365" cy="610820"/>
          </a:xfrm>
        </p:spPr>
        <p:txBody>
          <a:bodyPr>
            <a:normAutofit/>
          </a:bodyPr>
          <a:lstStyle>
            <a:lvl1pPr algn="r">
              <a:defRPr sz="3600" baseline="0">
                <a:solidFill>
                  <a:srgbClr val="6C1A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80" y="1946648"/>
            <a:ext cx="4040188"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80" y="2419045"/>
            <a:ext cx="4040188" cy="1818178"/>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1" y="1946648"/>
            <a:ext cx="4041775"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1" y="2419045"/>
            <a:ext cx="4041775" cy="1818178"/>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8/11/2019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 xmlns:a16="http://schemas.microsoft.com/office/drawing/2014/main" id="{D841E88E-56D6-4A81-8C4D-615B85B0F9F1}"/>
              </a:ext>
            </a:extLst>
          </p:cNvPr>
          <p:cNvSpPr txBox="1"/>
          <p:nvPr userDrawn="1"/>
        </p:nvSpPr>
        <p:spPr>
          <a:xfrm>
            <a:off x="-9150" y="5213747"/>
            <a:ext cx="8389625" cy="523220"/>
          </a:xfrm>
          <a:prstGeom prst="rect">
            <a:avLst/>
          </a:prstGeom>
          <a:noFill/>
        </p:spPr>
        <p:txBody>
          <a:bodyPr wrap="square" rtlCol="0">
            <a:spAutoFit/>
          </a:bodyPr>
          <a:lstStyle/>
          <a:p>
            <a:r>
              <a:rPr lang="en-US" sz="1400">
                <a:solidFill>
                  <a:schemeClr val="bg1">
                    <a:lumMod val="65000"/>
                  </a:schemeClr>
                </a:solidFill>
              </a:rPr>
              <a:t>This presentation uses a free template provided by FPPT.com</a:t>
            </a:r>
          </a:p>
          <a:p>
            <a:r>
              <a:rPr lang="en-US" sz="140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00694" y="1714494"/>
            <a:ext cx="3194341" cy="1374346"/>
          </a:xfrm>
        </p:spPr>
        <p:txBody>
          <a:bodyPr/>
          <a:lstStyle/>
          <a:p>
            <a:pPr algn="ctr"/>
            <a:r>
              <a:rPr lang="fa-IR" dirty="0" smtClean="0">
                <a:solidFill>
                  <a:schemeClr val="tx1"/>
                </a:solidFill>
                <a:cs typeface="B Jadid" pitchFamily="2" charset="-78"/>
              </a:rPr>
              <a:t>اضافه وزن و چاقی در جوانان</a:t>
            </a:r>
            <a:endParaRPr lang="en-US" dirty="0">
              <a:solidFill>
                <a:schemeClr val="tx1"/>
              </a:solidFill>
              <a:cs typeface="B Jadid" pitchFamily="2" charset="-78"/>
            </a:endParaRPr>
          </a:p>
        </p:txBody>
      </p:sp>
      <p:sp>
        <p:nvSpPr>
          <p:cNvPr id="3" name="Subtitle 2"/>
          <p:cNvSpPr>
            <a:spLocks noGrp="1"/>
          </p:cNvSpPr>
          <p:nvPr>
            <p:ph type="subTitle" idx="1"/>
          </p:nvPr>
        </p:nvSpPr>
        <p:spPr>
          <a:xfrm>
            <a:off x="285720" y="3500444"/>
            <a:ext cx="8246070" cy="1221640"/>
          </a:xfrm>
        </p:spPr>
        <p:txBody>
          <a:bodyPr/>
          <a:lstStyle/>
          <a:p>
            <a:r>
              <a:rPr lang="fa-IR" b="1" dirty="0" smtClean="0">
                <a:cs typeface="B Kamran" pitchFamily="2" charset="-78"/>
              </a:rPr>
              <a:t>ارائه دهنده : شادی شورستانی</a:t>
            </a:r>
            <a:endParaRPr lang="en-US" b="1" dirty="0">
              <a:cs typeface="B Kamran" pitchFamily="2" charset="-78"/>
            </a:endParaRPr>
          </a:p>
        </p:txBody>
      </p:sp>
    </p:spTree>
    <p:extLst>
      <p:ext uri="{BB962C8B-B14F-4D97-AF65-F5344CB8AC3E}">
        <p14:creationId xmlns:p14="http://schemas.microsoft.com/office/powerpoint/2010/main"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r" rtl="1"/>
            <a:r>
              <a:rPr lang="fa-IR" sz="2800" dirty="0" smtClean="0">
                <a:cs typeface="B Homa" pitchFamily="2" charset="-78"/>
              </a:rPr>
              <a:t>توصیه های تغذیه ای برای مصرف گوشت و حبوبات</a:t>
            </a:r>
            <a:endParaRPr lang="en-US" sz="2800" dirty="0">
              <a:cs typeface="B Homa" pitchFamily="2" charset="-78"/>
            </a:endParaRPr>
          </a:p>
        </p:txBody>
      </p:sp>
      <p:sp>
        <p:nvSpPr>
          <p:cNvPr id="5" name="Content Placeholder 4"/>
          <p:cNvSpPr>
            <a:spLocks noGrp="1"/>
          </p:cNvSpPr>
          <p:nvPr>
            <p:ph idx="1"/>
          </p:nvPr>
        </p:nvSpPr>
        <p:spPr/>
        <p:txBody>
          <a:bodyPr>
            <a:normAutofit/>
          </a:bodyPr>
          <a:lstStyle/>
          <a:p>
            <a:pPr algn="just" rtl="1">
              <a:buFont typeface="Wingdings" panose="05000000000000000000" pitchFamily="2" charset="2"/>
              <a:buChar char="ü"/>
            </a:pPr>
            <a:r>
              <a:rPr lang="fa-IR" sz="2000" b="1" dirty="0" smtClean="0">
                <a:cs typeface="B Kamran" pitchFamily="2" charset="-78"/>
              </a:rPr>
              <a:t>گوشت ها به ویژه گوشت قرمز حاوی مقادیر زیادی کلسترول است.پس در مصرف آن اعتدال را رعایت کنید.</a:t>
            </a:r>
          </a:p>
          <a:p>
            <a:pPr algn="just" rtl="1">
              <a:buFont typeface="Wingdings" panose="05000000000000000000" pitchFamily="2" charset="2"/>
              <a:buChar char="ü"/>
            </a:pPr>
            <a:r>
              <a:rPr lang="fa-IR" sz="2000" b="1" dirty="0" smtClean="0">
                <a:cs typeface="B Kamran" pitchFamily="2" charset="-78"/>
              </a:rPr>
              <a:t>چربی های قابل رویت را از گوشت قرمز جدا کرده و سپس آن را طبخ کنید.</a:t>
            </a:r>
          </a:p>
          <a:p>
            <a:pPr algn="just" rtl="1">
              <a:buFont typeface="Wingdings" panose="05000000000000000000" pitchFamily="2" charset="2"/>
              <a:buChar char="ü"/>
            </a:pPr>
            <a:r>
              <a:rPr lang="fa-IR" sz="2000" b="1" dirty="0" smtClean="0">
                <a:cs typeface="B Kamran" pitchFamily="2" charset="-78"/>
              </a:rPr>
              <a:t>پوست مرغ را پیش از طبخ جدا کنید.</a:t>
            </a:r>
          </a:p>
          <a:p>
            <a:pPr algn="just" rtl="1">
              <a:buFont typeface="Wingdings" panose="05000000000000000000" pitchFamily="2" charset="2"/>
              <a:buChar char="ü"/>
            </a:pPr>
            <a:r>
              <a:rPr lang="fa-IR" sz="2000" b="1" dirty="0" smtClean="0">
                <a:cs typeface="B Kamran" pitchFamily="2" charset="-78"/>
              </a:rPr>
              <a:t>سعی کنید، بیشتر از گوشت سفید ، استفاده کنید.</a:t>
            </a:r>
          </a:p>
          <a:p>
            <a:pPr algn="just" rtl="1">
              <a:buFont typeface="Wingdings" panose="05000000000000000000" pitchFamily="2" charset="2"/>
              <a:buChar char="ü"/>
            </a:pPr>
            <a:r>
              <a:rPr lang="fa-IR" sz="2000" b="1" dirty="0" smtClean="0">
                <a:cs typeface="B Kamran" pitchFamily="2" charset="-78"/>
              </a:rPr>
              <a:t>تا جای ممکن مرغ و ماهی را به صورت آب پز یا کبابی مصرف کرده و از سرخ کردن آن خودداری کنید.</a:t>
            </a:r>
          </a:p>
          <a:p>
            <a:pPr algn="just" rtl="1">
              <a:buFont typeface="Wingdings" panose="05000000000000000000" pitchFamily="2" charset="2"/>
              <a:buChar char="ü"/>
            </a:pPr>
            <a:r>
              <a:rPr lang="fa-IR" sz="2000" b="1" dirty="0" smtClean="0">
                <a:cs typeface="B Kamran" pitchFamily="2" charset="-78"/>
              </a:rPr>
              <a:t>مغز و زبان علاوه بر پروتدین ، حاوی مقادیر زیادی کلسترول هستند، لذا در مصرف آنها افراط نکنید.</a:t>
            </a:r>
          </a:p>
          <a:p>
            <a:pPr algn="just" rtl="1">
              <a:buFont typeface="Wingdings" panose="05000000000000000000" pitchFamily="2" charset="2"/>
              <a:buChar char="ü"/>
            </a:pPr>
            <a:r>
              <a:rPr lang="fa-IR" sz="2000" b="1" dirty="0" smtClean="0">
                <a:cs typeface="B Kamran" pitchFamily="2" charset="-78"/>
              </a:rPr>
              <a:t>از مصرف کوشت های دودی شده یا نمک سود شده خودداری کنید.</a:t>
            </a:r>
            <a:endParaRPr lang="en-US" sz="2000" b="1" dirty="0">
              <a:cs typeface="B Kamran" pitchFamily="2" charset="-78"/>
            </a:endParaRPr>
          </a:p>
        </p:txBody>
      </p:sp>
    </p:spTree>
    <p:extLst>
      <p:ext uri="{BB962C8B-B14F-4D97-AF65-F5344CB8AC3E}">
        <p14:creationId xmlns:p14="http://schemas.microsoft.com/office/powerpoint/2010/main" val="1101633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r" rtl="1"/>
            <a:r>
              <a:rPr lang="fa-IR" sz="2800" dirty="0" smtClean="0">
                <a:cs typeface="B Homa" pitchFamily="2" charset="-78"/>
              </a:rPr>
              <a:t>توصیه های تغذیه ای برای مصرف لبنیات</a:t>
            </a:r>
            <a:endParaRPr lang="en-US" sz="2800" dirty="0">
              <a:cs typeface="B Homa" pitchFamily="2" charset="-78"/>
            </a:endParaRPr>
          </a:p>
        </p:txBody>
      </p:sp>
      <p:sp>
        <p:nvSpPr>
          <p:cNvPr id="5" name="Content Placeholder 4"/>
          <p:cNvSpPr>
            <a:spLocks noGrp="1"/>
          </p:cNvSpPr>
          <p:nvPr>
            <p:ph idx="1"/>
          </p:nvPr>
        </p:nvSpPr>
        <p:spPr/>
        <p:txBody>
          <a:bodyPr>
            <a:normAutofit/>
          </a:bodyPr>
          <a:lstStyle/>
          <a:p>
            <a:pPr algn="just" rtl="1">
              <a:buFont typeface="Wingdings" panose="05000000000000000000" pitchFamily="2" charset="2"/>
              <a:buChar char="ü"/>
            </a:pPr>
            <a:r>
              <a:rPr lang="fa-IR" sz="2000" b="1" dirty="0" smtClean="0">
                <a:cs typeface="B Kamran" pitchFamily="2" charset="-78"/>
              </a:rPr>
              <a:t>تا آنجا که ممکن است از محصولات پاستوریزه ، در بسته بندی های بهداشتی مناسب استفاده کنید.</a:t>
            </a:r>
          </a:p>
          <a:p>
            <a:pPr algn="just" rtl="1">
              <a:buFont typeface="Wingdings" panose="05000000000000000000" pitchFamily="2" charset="2"/>
              <a:buChar char="ü"/>
            </a:pPr>
            <a:r>
              <a:rPr lang="fa-IR" sz="2000" b="1" dirty="0" smtClean="0">
                <a:cs typeface="B Kamran" pitchFamily="2" charset="-78"/>
              </a:rPr>
              <a:t>ماست مطمئن ترین غذا در گروه لبنیات است. اگر از سلامت سایر فرآورده ها مطمئن نیستید، از ماست استفاده کنید.</a:t>
            </a:r>
          </a:p>
          <a:p>
            <a:pPr algn="just" rtl="1">
              <a:buFont typeface="Wingdings" panose="05000000000000000000" pitchFamily="2" charset="2"/>
              <a:buChar char="ü"/>
            </a:pPr>
            <a:r>
              <a:rPr lang="fa-IR" sz="2000" b="1" dirty="0" smtClean="0">
                <a:cs typeface="B Kamran" pitchFamily="2" charset="-78"/>
              </a:rPr>
              <a:t>اگرچه بستنی حاوی کلسیم است ، ولی مصرف بی رویه آن می تواند منجر به چاقی شود.</a:t>
            </a:r>
          </a:p>
          <a:p>
            <a:pPr marL="0" indent="0" algn="r" rtl="1">
              <a:buNone/>
            </a:pPr>
            <a:endParaRPr lang="en-US" sz="2000" b="1" dirty="0">
              <a:cs typeface="B Kamran" pitchFamily="2" charset="-78"/>
            </a:endParaRPr>
          </a:p>
        </p:txBody>
      </p:sp>
    </p:spTree>
    <p:extLst>
      <p:ext uri="{BB962C8B-B14F-4D97-AF65-F5344CB8AC3E}">
        <p14:creationId xmlns:p14="http://schemas.microsoft.com/office/powerpoint/2010/main" val="1101633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r" rtl="1"/>
            <a:r>
              <a:rPr lang="fa-IR" sz="2800" dirty="0" smtClean="0">
                <a:cs typeface="B Homa" pitchFamily="2" charset="-78"/>
              </a:rPr>
              <a:t>توصیه های تغذیه ای در مصرف میوه ها</a:t>
            </a:r>
            <a:endParaRPr lang="en-US" sz="2800" dirty="0">
              <a:cs typeface="B Homa" pitchFamily="2" charset="-78"/>
            </a:endParaRPr>
          </a:p>
        </p:txBody>
      </p:sp>
      <p:sp>
        <p:nvSpPr>
          <p:cNvPr id="5" name="Content Placeholder 4"/>
          <p:cNvSpPr>
            <a:spLocks noGrp="1"/>
          </p:cNvSpPr>
          <p:nvPr>
            <p:ph idx="1"/>
          </p:nvPr>
        </p:nvSpPr>
        <p:spPr/>
        <p:txBody>
          <a:bodyPr>
            <a:normAutofit/>
          </a:bodyPr>
          <a:lstStyle/>
          <a:p>
            <a:pPr algn="just" rtl="1">
              <a:buFont typeface="Wingdings" panose="05000000000000000000" pitchFamily="2" charset="2"/>
              <a:buChar char="ü"/>
            </a:pPr>
            <a:r>
              <a:rPr lang="fa-IR" sz="2000" b="1" dirty="0" smtClean="0">
                <a:cs typeface="B Kamran" pitchFamily="2" charset="-78"/>
              </a:rPr>
              <a:t>سعی کنید روزانه از میوه های خام در برنامه غذایی خود مصرف کنید.</a:t>
            </a:r>
          </a:p>
          <a:p>
            <a:pPr algn="just" rtl="1">
              <a:buFont typeface="Wingdings" panose="05000000000000000000" pitchFamily="2" charset="2"/>
              <a:buChar char="ü"/>
            </a:pPr>
            <a:r>
              <a:rPr lang="fa-IR" sz="2000" b="1" dirty="0" smtClean="0">
                <a:cs typeface="B Kamran" pitchFamily="2" charset="-78"/>
              </a:rPr>
              <a:t>میوه های خشک یا منجمد و کمپوت شده نیز همانند میوه های تازه ارزش تغذیه ای بالایی دارند.</a:t>
            </a:r>
          </a:p>
          <a:p>
            <a:pPr algn="just" rtl="1">
              <a:buFont typeface="Wingdings" panose="05000000000000000000" pitchFamily="2" charset="2"/>
              <a:buChar char="ü"/>
            </a:pPr>
            <a:r>
              <a:rPr lang="fa-IR" sz="2000" b="1" dirty="0" smtClean="0">
                <a:cs typeface="B Kamran" pitchFamily="2" charset="-78"/>
              </a:rPr>
              <a:t>بیشتر از میوه ها به جای آبمیوه استفاده کنید، به این ترتیب فیبر بیشتری نیز دریافت خواهید کرد.</a:t>
            </a:r>
          </a:p>
          <a:p>
            <a:pPr algn="just" rtl="1">
              <a:buFont typeface="Wingdings" panose="05000000000000000000" pitchFamily="2" charset="2"/>
              <a:buChar char="ü"/>
            </a:pPr>
            <a:r>
              <a:rPr lang="fa-IR" sz="2000" b="1" dirty="0" smtClean="0">
                <a:cs typeface="B Kamran" pitchFamily="2" charset="-78"/>
              </a:rPr>
              <a:t>در خرید کمپوت ها ، آنهایی را انتخاب کنید که بیشتر از آبمیوه  طبیعی یا کنسانتره به جای شربت استفاده کرده باشند.</a:t>
            </a:r>
          </a:p>
          <a:p>
            <a:pPr algn="just" rtl="1">
              <a:buFont typeface="Wingdings" panose="05000000000000000000" pitchFamily="2" charset="2"/>
              <a:buChar char="ü"/>
            </a:pPr>
            <a:r>
              <a:rPr lang="fa-IR" sz="2000" b="1" dirty="0" smtClean="0">
                <a:cs typeface="B Kamran" pitchFamily="2" charset="-78"/>
              </a:rPr>
              <a:t>تا آنجا که ممکن است میوه هایی را که پوست آنها قابل مصرف است ، با پوست بخورید.</a:t>
            </a:r>
            <a:endParaRPr lang="en-US" sz="2000" b="1" dirty="0">
              <a:cs typeface="B Kamran" pitchFamily="2" charset="-78"/>
            </a:endParaRPr>
          </a:p>
        </p:txBody>
      </p:sp>
    </p:spTree>
    <p:extLst>
      <p:ext uri="{BB962C8B-B14F-4D97-AF65-F5344CB8AC3E}">
        <p14:creationId xmlns:p14="http://schemas.microsoft.com/office/powerpoint/2010/main" val="1101633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r" rtl="1"/>
            <a:r>
              <a:rPr lang="fa-IR" sz="2800" dirty="0" smtClean="0">
                <a:cs typeface="B Homa" pitchFamily="2" charset="-78"/>
              </a:rPr>
              <a:t>توصیه های تغذیه ای در مصرف سبزیجات</a:t>
            </a:r>
            <a:endParaRPr lang="en-US" sz="2800" dirty="0">
              <a:cs typeface="B Homa" pitchFamily="2" charset="-78"/>
            </a:endParaRPr>
          </a:p>
        </p:txBody>
      </p:sp>
      <p:sp>
        <p:nvSpPr>
          <p:cNvPr id="5" name="Content Placeholder 4"/>
          <p:cNvSpPr>
            <a:spLocks noGrp="1"/>
          </p:cNvSpPr>
          <p:nvPr>
            <p:ph idx="1"/>
          </p:nvPr>
        </p:nvSpPr>
        <p:spPr/>
        <p:txBody>
          <a:bodyPr>
            <a:normAutofit/>
          </a:bodyPr>
          <a:lstStyle/>
          <a:p>
            <a:pPr algn="just" rtl="1">
              <a:buFont typeface="Wingdings" panose="05000000000000000000" pitchFamily="2" charset="2"/>
              <a:buChar char="ü"/>
            </a:pPr>
            <a:r>
              <a:rPr lang="fa-IR" sz="2000" b="1" dirty="0" smtClean="0">
                <a:cs typeface="B Kamran" pitchFamily="2" charset="-78"/>
              </a:rPr>
              <a:t>حتی الامکان از سبزی های تازه و خام به جای یخ زده و منجمد استفاده کنید.</a:t>
            </a:r>
          </a:p>
          <a:p>
            <a:pPr algn="just" rtl="1">
              <a:buFont typeface="Wingdings" panose="05000000000000000000" pitchFamily="2" charset="2"/>
              <a:buChar char="ü"/>
            </a:pPr>
            <a:r>
              <a:rPr lang="fa-IR" sz="2000" b="1" dirty="0" smtClean="0">
                <a:cs typeface="B Kamran" pitchFamily="2" charset="-78"/>
              </a:rPr>
              <a:t>از سرخ کردن سبزی ها خودداری کنید.</a:t>
            </a:r>
          </a:p>
          <a:p>
            <a:pPr algn="just" rtl="1">
              <a:buFont typeface="Wingdings" panose="05000000000000000000" pitchFamily="2" charset="2"/>
              <a:buChar char="ü"/>
            </a:pPr>
            <a:r>
              <a:rPr lang="fa-IR" sz="2000" b="1" dirty="0" smtClean="0">
                <a:cs typeface="B Kamran" pitchFamily="2" charset="-78"/>
              </a:rPr>
              <a:t>سبزی ها را با آب کم بپزیر، به صورتی که در پایان پخت بیشتر آب به بافت سبزی رفته باشد و آب کمی باقی مانده باشد.</a:t>
            </a:r>
          </a:p>
          <a:p>
            <a:pPr algn="just" rtl="1">
              <a:buFont typeface="Wingdings" panose="05000000000000000000" pitchFamily="2" charset="2"/>
              <a:buChar char="ü"/>
            </a:pPr>
            <a:r>
              <a:rPr lang="fa-IR" sz="2000" b="1" dirty="0" smtClean="0">
                <a:cs typeface="B Kamran" pitchFamily="2" charset="-78"/>
              </a:rPr>
              <a:t>نگهداری سبزی های یخ زده بیش از دو ماه سبب کم شدن ارزش غذایی آنها می شود.</a:t>
            </a:r>
          </a:p>
          <a:p>
            <a:pPr algn="just" rtl="1">
              <a:buFont typeface="Wingdings" panose="05000000000000000000" pitchFamily="2" charset="2"/>
              <a:buChar char="ü"/>
            </a:pPr>
            <a:r>
              <a:rPr lang="fa-IR" sz="2000" b="1" dirty="0" smtClean="0">
                <a:cs typeface="B Kamran" pitchFamily="2" charset="-78"/>
              </a:rPr>
              <a:t>از سبزی های کنسرو شده کمتر استفاده کنید.در صورت مصرف ، حتما ابتدا آنها را بجوشانید و سپس آبکشی کنید تا نمک موجود از بین برود.</a:t>
            </a:r>
          </a:p>
          <a:p>
            <a:pPr algn="just" rtl="1">
              <a:buFont typeface="Wingdings" panose="05000000000000000000" pitchFamily="2" charset="2"/>
              <a:buChar char="ü"/>
            </a:pPr>
            <a:r>
              <a:rPr lang="fa-IR" sz="2000" b="1" dirty="0" smtClean="0">
                <a:cs typeface="B Kamran" pitchFamily="2" charset="-78"/>
              </a:rPr>
              <a:t>حتی الامکان سالاد وعده های غذایی را با فاصله کمی پیش از سرو غذا آماده کنید. به این ترتیب ویتامین های آن بیشتر حفظ خواهد شد.</a:t>
            </a:r>
            <a:endParaRPr lang="en-US" sz="2000" b="1" dirty="0">
              <a:cs typeface="B Kamran" pitchFamily="2" charset="-78"/>
            </a:endParaRPr>
          </a:p>
        </p:txBody>
      </p:sp>
    </p:spTree>
    <p:extLst>
      <p:ext uri="{BB962C8B-B14F-4D97-AF65-F5344CB8AC3E}">
        <p14:creationId xmlns:p14="http://schemas.microsoft.com/office/powerpoint/2010/main" val="1101633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r" rtl="1"/>
            <a:r>
              <a:rPr lang="fa-IR" sz="2800" dirty="0" smtClean="0">
                <a:cs typeface="B Homa" pitchFamily="2" charset="-78"/>
              </a:rPr>
              <a:t>توصیه های تغذیه های در مصرف چربی ها و قندها</a:t>
            </a:r>
            <a:endParaRPr lang="en-US" sz="2800" dirty="0">
              <a:cs typeface="B Homa" pitchFamily="2" charset="-78"/>
            </a:endParaRPr>
          </a:p>
        </p:txBody>
      </p:sp>
      <p:sp>
        <p:nvSpPr>
          <p:cNvPr id="5" name="Content Placeholder 4"/>
          <p:cNvSpPr>
            <a:spLocks noGrp="1"/>
          </p:cNvSpPr>
          <p:nvPr>
            <p:ph idx="1"/>
          </p:nvPr>
        </p:nvSpPr>
        <p:spPr/>
        <p:txBody>
          <a:bodyPr>
            <a:normAutofit/>
          </a:bodyPr>
          <a:lstStyle/>
          <a:p>
            <a:pPr algn="just" rtl="1">
              <a:buFont typeface="Wingdings" panose="05000000000000000000" pitchFamily="2" charset="2"/>
              <a:buChar char="ü"/>
            </a:pPr>
            <a:r>
              <a:rPr lang="fa-IR" sz="2000" b="1" dirty="0" smtClean="0">
                <a:cs typeface="B Kamran" pitchFamily="2" charset="-78"/>
              </a:rPr>
              <a:t>مصرف چربی ها ، شیرینی ها و چاشنی ها را محدود کنید.</a:t>
            </a:r>
          </a:p>
          <a:p>
            <a:pPr algn="just" rtl="1">
              <a:buFont typeface="Wingdings" panose="05000000000000000000" pitchFamily="2" charset="2"/>
              <a:buChar char="ü"/>
            </a:pPr>
            <a:r>
              <a:rPr lang="fa-IR" sz="2000" b="1" dirty="0" smtClean="0">
                <a:cs typeface="B Kamran" pitchFamily="2" charset="-78"/>
              </a:rPr>
              <a:t>روغن ها را در مقابل نور یا در مرطوب و دمای بالا قرار ندهید.</a:t>
            </a:r>
          </a:p>
          <a:p>
            <a:pPr algn="just" rtl="1">
              <a:buFont typeface="Wingdings" panose="05000000000000000000" pitchFamily="2" charset="2"/>
              <a:buChar char="ü"/>
            </a:pPr>
            <a:r>
              <a:rPr lang="fa-IR" sz="2000" b="1" dirty="0" smtClean="0">
                <a:cs typeface="B Kamran" pitchFamily="2" charset="-78"/>
              </a:rPr>
              <a:t>روغن استفاده شده را مجددا مصرف نکنید.</a:t>
            </a:r>
          </a:p>
          <a:p>
            <a:pPr algn="just" rtl="1">
              <a:buFont typeface="Wingdings" panose="05000000000000000000" pitchFamily="2" charset="2"/>
              <a:buChar char="ü"/>
            </a:pPr>
            <a:r>
              <a:rPr lang="fa-IR" sz="2000" b="1" dirty="0" smtClean="0">
                <a:cs typeface="B Kamran" pitchFamily="2" charset="-78"/>
              </a:rPr>
              <a:t>از حرارت دادن بیش از حد روغن ها بپرهیزیر.</a:t>
            </a:r>
          </a:p>
          <a:p>
            <a:pPr algn="just" rtl="1">
              <a:buFont typeface="Wingdings" panose="05000000000000000000" pitchFamily="2" charset="2"/>
              <a:buChar char="ü"/>
            </a:pPr>
            <a:r>
              <a:rPr lang="fa-IR" sz="2000" b="1" dirty="0" smtClean="0">
                <a:cs typeface="B Kamran" pitchFamily="2" charset="-78"/>
              </a:rPr>
              <a:t>کسانی که اضافه وزن دارند ، بهتر است مصرف مواد قندی و نوشابه ها را به حداقل برسانند.</a:t>
            </a:r>
          </a:p>
          <a:p>
            <a:pPr marL="0" indent="0" algn="r" rtl="1">
              <a:buNone/>
            </a:pPr>
            <a:endParaRPr lang="en-US" sz="2000" b="1" dirty="0">
              <a:cs typeface="B Kamran" pitchFamily="2" charset="-78"/>
            </a:endParaRPr>
          </a:p>
        </p:txBody>
      </p:sp>
    </p:spTree>
    <p:extLst>
      <p:ext uri="{BB962C8B-B14F-4D97-AF65-F5344CB8AC3E}">
        <p14:creationId xmlns:p14="http://schemas.microsoft.com/office/powerpoint/2010/main" val="1101633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a:bodyPr>
          <a:lstStyle/>
          <a:p>
            <a:pPr algn="r" rtl="1"/>
            <a:r>
              <a:rPr lang="fa-IR" sz="2800" dirty="0" smtClean="0">
                <a:solidFill>
                  <a:schemeClr val="tx1"/>
                </a:solidFill>
                <a:cs typeface="B Homa" pitchFamily="2" charset="-78"/>
              </a:rPr>
              <a:t>توصیه های تغذیه ای برای کاهش یا کنترل وزن</a:t>
            </a:r>
            <a:endParaRPr lang="en-US" sz="2800" dirty="0">
              <a:solidFill>
                <a:schemeClr val="tx1"/>
              </a:solidFill>
              <a:cs typeface="B Homa" pitchFamily="2" charset="-78"/>
            </a:endParaRPr>
          </a:p>
        </p:txBody>
      </p:sp>
      <p:sp>
        <p:nvSpPr>
          <p:cNvPr id="5" name="Content Placeholder 4"/>
          <p:cNvSpPr>
            <a:spLocks noGrp="1"/>
          </p:cNvSpPr>
          <p:nvPr>
            <p:ph idx="1"/>
          </p:nvPr>
        </p:nvSpPr>
        <p:spPr/>
        <p:txBody>
          <a:bodyPr>
            <a:normAutofit/>
          </a:bodyPr>
          <a:lstStyle/>
          <a:p>
            <a:pPr algn="r" rtl="1"/>
            <a:endParaRPr lang="en-US" sz="2000" b="1" dirty="0">
              <a:cs typeface="B Kamran" pitchFamily="2" charset="-78"/>
            </a:endParaRPr>
          </a:p>
        </p:txBody>
      </p:sp>
    </p:spTree>
    <p:extLst>
      <p:ext uri="{BB962C8B-B14F-4D97-AF65-F5344CB8AC3E}">
        <p14:creationId xmlns:p14="http://schemas.microsoft.com/office/powerpoint/2010/main" val="1101633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r" rtl="1"/>
            <a:r>
              <a:rPr lang="fa-IR" sz="2800" dirty="0" smtClean="0">
                <a:cs typeface="B Homa" pitchFamily="2" charset="-78"/>
              </a:rPr>
              <a:t>توصیه های تغذیه ای برای کنترل و کاهش وزن</a:t>
            </a:r>
            <a:endParaRPr lang="en-US" sz="2800" dirty="0">
              <a:cs typeface="B Homa" pitchFamily="2" charset="-78"/>
            </a:endParaRPr>
          </a:p>
        </p:txBody>
      </p:sp>
      <p:sp>
        <p:nvSpPr>
          <p:cNvPr id="5" name="Content Placeholder 4"/>
          <p:cNvSpPr>
            <a:spLocks noGrp="1"/>
          </p:cNvSpPr>
          <p:nvPr>
            <p:ph idx="1"/>
          </p:nvPr>
        </p:nvSpPr>
        <p:spPr/>
        <p:txBody>
          <a:bodyPr>
            <a:normAutofit/>
          </a:bodyPr>
          <a:lstStyle/>
          <a:p>
            <a:pPr algn="just" rtl="1">
              <a:buFont typeface="Wingdings" panose="05000000000000000000" pitchFamily="2" charset="2"/>
              <a:buChar char="ü"/>
            </a:pPr>
            <a:r>
              <a:rPr lang="fa-IR" sz="2000" b="1" dirty="0" smtClean="0">
                <a:cs typeface="B Kamran" pitchFamily="2" charset="-78"/>
              </a:rPr>
              <a:t>برای کاهش وزن از رژیم های غذایی حاوی کربوهیدرات و چربی کم استفاده کنید، تا میزان کالری دریافتی شما کاهش پیدا کند.</a:t>
            </a:r>
          </a:p>
          <a:p>
            <a:pPr algn="just" rtl="1">
              <a:buFont typeface="Wingdings" panose="05000000000000000000" pitchFamily="2" charset="2"/>
              <a:buChar char="ü"/>
            </a:pPr>
            <a:r>
              <a:rPr lang="fa-IR" sz="2000" b="1" dirty="0" smtClean="0">
                <a:cs typeface="B Kamran" pitchFamily="2" charset="-78"/>
              </a:rPr>
              <a:t>برای کاهش وزن از دارو استفاده نکنید مگر پزشک برای شما تجویز کند.</a:t>
            </a:r>
          </a:p>
          <a:p>
            <a:pPr algn="just" rtl="1">
              <a:buFont typeface="Wingdings" panose="05000000000000000000" pitchFamily="2" charset="2"/>
              <a:buChar char="ü"/>
            </a:pPr>
            <a:r>
              <a:rPr lang="fa-IR" sz="2000" b="1" dirty="0" smtClean="0">
                <a:cs typeface="B Kamran" pitchFamily="2" charset="-78"/>
              </a:rPr>
              <a:t>برای کاهش وزن حتما از ورزش های هوازی ، به مدت 30 تا 50 دقیقه ، 3 تا 5 روز در هفته استفاده کنید.</a:t>
            </a:r>
          </a:p>
          <a:p>
            <a:pPr algn="just" rtl="1">
              <a:buFont typeface="Wingdings" panose="05000000000000000000" pitchFamily="2" charset="2"/>
              <a:buChar char="ü"/>
            </a:pPr>
            <a:r>
              <a:rPr lang="fa-IR" sz="2000" b="1" dirty="0" smtClean="0">
                <a:cs typeface="B Kamran" pitchFamily="2" charset="-78"/>
              </a:rPr>
              <a:t>در حین غذاخوردن ، تلویزیون تماشا نکنید یا مطالعه نکنید و از شرکت در بحث هایی که منجر به کاهش توجه شما به غذا خوردن می شود، بپرهیزید.</a:t>
            </a:r>
          </a:p>
          <a:p>
            <a:pPr algn="just" rtl="1">
              <a:buFont typeface="Wingdings" panose="05000000000000000000" pitchFamily="2" charset="2"/>
              <a:buChar char="ü"/>
            </a:pPr>
            <a:r>
              <a:rPr lang="fa-IR" sz="2000" b="1" dirty="0" smtClean="0">
                <a:cs typeface="B Kamran" pitchFamily="2" charset="-78"/>
              </a:rPr>
              <a:t>غذاهایی را که سبب تحریک غذا خوردن در شما می شوند ، از دسترس خود خارج کنید.</a:t>
            </a:r>
          </a:p>
          <a:p>
            <a:pPr algn="just" rtl="1">
              <a:buFont typeface="Wingdings" panose="05000000000000000000" pitchFamily="2" charset="2"/>
              <a:buChar char="ü"/>
            </a:pPr>
            <a:r>
              <a:rPr lang="fa-IR" sz="2000" b="1" dirty="0" smtClean="0">
                <a:cs typeface="B Kamran" pitchFamily="2" charset="-78"/>
              </a:rPr>
              <a:t>هنگامی که گرسنه هستید برای خرید به فروشگاه نروید.</a:t>
            </a:r>
            <a:endParaRPr lang="en-US" sz="2000" b="1" dirty="0">
              <a:cs typeface="B Kamran" pitchFamily="2" charset="-78"/>
            </a:endParaRPr>
          </a:p>
        </p:txBody>
      </p:sp>
    </p:spTree>
    <p:extLst>
      <p:ext uri="{BB962C8B-B14F-4D97-AF65-F5344CB8AC3E}">
        <p14:creationId xmlns:p14="http://schemas.microsoft.com/office/powerpoint/2010/main" val="1101633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a:bodyPr>
          <a:lstStyle/>
          <a:p>
            <a:pPr algn="r" rtl="1"/>
            <a:r>
              <a:rPr lang="fa-IR" sz="2800" dirty="0" smtClean="0">
                <a:solidFill>
                  <a:schemeClr val="tx1"/>
                </a:solidFill>
                <a:cs typeface="B Homa" pitchFamily="2" charset="-78"/>
              </a:rPr>
              <a:t>مشکلات تغذیه ای شایع در دوران جوانی</a:t>
            </a:r>
            <a:endParaRPr lang="en-US" sz="2800" dirty="0">
              <a:solidFill>
                <a:schemeClr val="tx1"/>
              </a:solidFill>
              <a:cs typeface="B Homa" pitchFamily="2" charset="-78"/>
            </a:endParaRPr>
          </a:p>
        </p:txBody>
      </p:sp>
      <p:sp>
        <p:nvSpPr>
          <p:cNvPr id="5" name="Content Placeholder 4"/>
          <p:cNvSpPr>
            <a:spLocks noGrp="1"/>
          </p:cNvSpPr>
          <p:nvPr>
            <p:ph idx="1"/>
          </p:nvPr>
        </p:nvSpPr>
        <p:spPr/>
        <p:txBody>
          <a:bodyPr>
            <a:normAutofit/>
          </a:bodyPr>
          <a:lstStyle/>
          <a:p>
            <a:pPr algn="r" rtl="1"/>
            <a:endParaRPr lang="en-US" sz="2000" b="1" dirty="0">
              <a:cs typeface="B Kamran" pitchFamily="2" charset="-78"/>
            </a:endParaRPr>
          </a:p>
        </p:txBody>
      </p:sp>
    </p:spTree>
    <p:extLst>
      <p:ext uri="{BB962C8B-B14F-4D97-AF65-F5344CB8AC3E}">
        <p14:creationId xmlns:p14="http://schemas.microsoft.com/office/powerpoint/2010/main" val="1101633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r" rtl="1"/>
            <a:endParaRPr lang="en-US" sz="2800" dirty="0">
              <a:cs typeface="B Homa" pitchFamily="2" charset="-78"/>
            </a:endParaRPr>
          </a:p>
        </p:txBody>
      </p:sp>
      <p:sp>
        <p:nvSpPr>
          <p:cNvPr id="5" name="Content Placeholder 4"/>
          <p:cNvSpPr>
            <a:spLocks noGrp="1"/>
          </p:cNvSpPr>
          <p:nvPr>
            <p:ph idx="1"/>
          </p:nvPr>
        </p:nvSpPr>
        <p:spPr/>
        <p:txBody>
          <a:bodyPr>
            <a:normAutofit/>
          </a:bodyPr>
          <a:lstStyle/>
          <a:p>
            <a:pPr algn="r" rtl="1">
              <a:buFont typeface="Wingdings" panose="05000000000000000000" pitchFamily="2" charset="2"/>
              <a:buChar char="ü"/>
            </a:pPr>
            <a:endParaRPr lang="fa-IR" sz="2400" b="1" dirty="0">
              <a:cs typeface="B Kamran" pitchFamily="2" charset="-78"/>
            </a:endParaRPr>
          </a:p>
          <a:p>
            <a:pPr algn="r" rtl="1">
              <a:buFont typeface="Wingdings" panose="05000000000000000000" pitchFamily="2" charset="2"/>
              <a:buChar char="ü"/>
            </a:pPr>
            <a:r>
              <a:rPr lang="fa-IR" sz="2400" b="1" dirty="0" smtClean="0">
                <a:cs typeface="B Kamran" pitchFamily="2" charset="-78"/>
              </a:rPr>
              <a:t>پرخوری عصبی</a:t>
            </a:r>
          </a:p>
          <a:p>
            <a:pPr algn="r" rtl="1">
              <a:buFont typeface="Wingdings" panose="05000000000000000000" pitchFamily="2" charset="2"/>
              <a:buChar char="ü"/>
            </a:pPr>
            <a:r>
              <a:rPr lang="fa-IR" sz="2400" b="1" dirty="0" smtClean="0">
                <a:cs typeface="B Kamran" pitchFamily="2" charset="-78"/>
              </a:rPr>
              <a:t>الگوی غذایی ناسالم</a:t>
            </a:r>
          </a:p>
          <a:p>
            <a:pPr algn="r" rtl="1">
              <a:buFont typeface="Wingdings" panose="05000000000000000000" pitchFamily="2" charset="2"/>
              <a:buChar char="ü"/>
            </a:pPr>
            <a:r>
              <a:rPr lang="fa-IR" sz="2400" b="1" dirty="0" smtClean="0">
                <a:cs typeface="B Kamran" pitchFamily="2" charset="-78"/>
              </a:rPr>
              <a:t>رژیم های غذایی غیر اصولی</a:t>
            </a:r>
          </a:p>
        </p:txBody>
      </p:sp>
    </p:spTree>
    <p:extLst>
      <p:ext uri="{BB962C8B-B14F-4D97-AF65-F5344CB8AC3E}">
        <p14:creationId xmlns:p14="http://schemas.microsoft.com/office/powerpoint/2010/main" val="11016338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r" rtl="1"/>
            <a:r>
              <a:rPr lang="fa-IR" dirty="0" smtClean="0">
                <a:solidFill>
                  <a:schemeClr val="tx1"/>
                </a:solidFill>
                <a:cs typeface="B Homa" pitchFamily="2" charset="-78"/>
              </a:rPr>
              <a:t>پرخوری عصبی</a:t>
            </a:r>
            <a:endParaRPr lang="en-US" dirty="0">
              <a:solidFill>
                <a:schemeClr val="tx1"/>
              </a:solidFill>
              <a:cs typeface="B Homa" pitchFamily="2" charset="-78"/>
            </a:endParaRPr>
          </a:p>
        </p:txBody>
      </p:sp>
      <p:sp>
        <p:nvSpPr>
          <p:cNvPr id="5" name="Content Placeholder 4"/>
          <p:cNvSpPr>
            <a:spLocks noGrp="1"/>
          </p:cNvSpPr>
          <p:nvPr>
            <p:ph idx="1"/>
          </p:nvPr>
        </p:nvSpPr>
        <p:spPr/>
        <p:txBody>
          <a:bodyPr>
            <a:normAutofit/>
          </a:bodyPr>
          <a:lstStyle/>
          <a:p>
            <a:pPr algn="r" rtl="1"/>
            <a:endParaRPr lang="en-US" sz="2000" b="1" dirty="0">
              <a:cs typeface="B Kamran" pitchFamily="2" charset="-78"/>
            </a:endParaRPr>
          </a:p>
        </p:txBody>
      </p:sp>
    </p:spTree>
    <p:extLst>
      <p:ext uri="{BB962C8B-B14F-4D97-AF65-F5344CB8AC3E}">
        <p14:creationId xmlns:p14="http://schemas.microsoft.com/office/powerpoint/2010/main" val="1101633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fa-IR" dirty="0" smtClean="0">
                <a:solidFill>
                  <a:schemeClr val="bg1"/>
                </a:solidFill>
                <a:cs typeface="B Homa" pitchFamily="2" charset="-78"/>
              </a:rPr>
              <a:t>عناوین</a:t>
            </a:r>
            <a:endParaRPr lang="en-US" dirty="0">
              <a:solidFill>
                <a:schemeClr val="bg1"/>
              </a:solidFill>
              <a:cs typeface="B Homa" pitchFamily="2" charset="-78"/>
            </a:endParaRPr>
          </a:p>
        </p:txBody>
      </p:sp>
      <p:sp>
        <p:nvSpPr>
          <p:cNvPr id="13" name="Content Placeholder 12"/>
          <p:cNvSpPr>
            <a:spLocks noGrp="1"/>
          </p:cNvSpPr>
          <p:nvPr>
            <p:ph idx="1"/>
          </p:nvPr>
        </p:nvSpPr>
        <p:spPr/>
        <p:txBody>
          <a:bodyPr>
            <a:normAutofit lnSpcReduction="10000"/>
          </a:bodyPr>
          <a:lstStyle/>
          <a:p>
            <a:pPr algn="r" rtl="1"/>
            <a:r>
              <a:rPr lang="fa-IR" b="1" dirty="0" smtClean="0">
                <a:cs typeface="B Kamran" panose="00000400000000000000" pitchFamily="2" charset="-78"/>
              </a:rPr>
              <a:t>مقدمه</a:t>
            </a:r>
          </a:p>
          <a:p>
            <a:pPr algn="r" rtl="1"/>
            <a:r>
              <a:rPr lang="fa-IR" b="1" dirty="0" smtClean="0">
                <a:cs typeface="B Kamran" panose="00000400000000000000" pitchFamily="2" charset="-78"/>
              </a:rPr>
              <a:t>تعریف ، علل و عوارض چاقی</a:t>
            </a:r>
          </a:p>
          <a:p>
            <a:pPr algn="r" rtl="1"/>
            <a:r>
              <a:rPr lang="fa-IR" b="1" dirty="0" smtClean="0">
                <a:cs typeface="B Kamran" panose="00000400000000000000" pitchFamily="2" charset="-78"/>
              </a:rPr>
              <a:t>رژیم نویسی در دوران جوانی</a:t>
            </a:r>
          </a:p>
          <a:p>
            <a:pPr algn="r" rtl="1"/>
            <a:r>
              <a:rPr lang="fa-IR" b="1" dirty="0" smtClean="0">
                <a:cs typeface="B Kamran" panose="00000400000000000000" pitchFamily="2" charset="-78"/>
              </a:rPr>
              <a:t>توصیه های تغذیه ای</a:t>
            </a:r>
          </a:p>
          <a:p>
            <a:pPr algn="r" rtl="1"/>
            <a:r>
              <a:rPr lang="fa-IR" b="1" dirty="0" smtClean="0">
                <a:cs typeface="B Kamran" panose="00000400000000000000" pitchFamily="2" charset="-78"/>
              </a:rPr>
              <a:t>مشکلات شایع تغذیه ای دوران جوانی</a:t>
            </a:r>
          </a:p>
          <a:p>
            <a:pPr algn="r" rtl="1"/>
            <a:r>
              <a:rPr lang="fa-IR" b="1" dirty="0" smtClean="0">
                <a:cs typeface="B Kamran" panose="00000400000000000000" pitchFamily="2" charset="-78"/>
              </a:rPr>
              <a:t>مکمل های مورد نیاز دوران جوانی</a:t>
            </a:r>
          </a:p>
          <a:p>
            <a:pPr algn="r" rtl="1"/>
            <a:endParaRPr lang="fa-IR" b="1" dirty="0" smtClean="0">
              <a:cs typeface="B Kamran" panose="00000400000000000000" pitchFamily="2" charset="-78"/>
            </a:endParaRPr>
          </a:p>
          <a:p>
            <a:pPr algn="r" rtl="1"/>
            <a:endParaRPr lang="fa-IR" b="1" dirty="0" smtClean="0">
              <a:cs typeface="B Kamran" panose="00000400000000000000" pitchFamily="2" charset="-78"/>
            </a:endParaRPr>
          </a:p>
          <a:p>
            <a:pPr algn="r" rtl="1"/>
            <a:endParaRPr lang="fa-IR" b="1" dirty="0" smtClean="0">
              <a:cs typeface="B Kamran" panose="00000400000000000000" pitchFamily="2" charset="-78"/>
            </a:endParaRPr>
          </a:p>
        </p:txBody>
      </p:sp>
    </p:spTree>
    <p:extLst>
      <p:ext uri="{BB962C8B-B14F-4D97-AF65-F5344CB8AC3E}">
        <p14:creationId xmlns:p14="http://schemas.microsoft.com/office/powerpoint/2010/main" val="41707837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r" rtl="1"/>
            <a:r>
              <a:rPr lang="fa-IR" sz="2800" dirty="0" smtClean="0">
                <a:cs typeface="B Homa" pitchFamily="2" charset="-78"/>
              </a:rPr>
              <a:t>مقدمه </a:t>
            </a:r>
            <a:endParaRPr lang="en-US" sz="2800" dirty="0">
              <a:cs typeface="B Homa" pitchFamily="2" charset="-78"/>
            </a:endParaRPr>
          </a:p>
        </p:txBody>
      </p:sp>
      <p:sp>
        <p:nvSpPr>
          <p:cNvPr id="5" name="Content Placeholder 4"/>
          <p:cNvSpPr>
            <a:spLocks noGrp="1"/>
          </p:cNvSpPr>
          <p:nvPr>
            <p:ph idx="1"/>
          </p:nvPr>
        </p:nvSpPr>
        <p:spPr/>
        <p:txBody>
          <a:bodyPr>
            <a:normAutofit/>
          </a:bodyPr>
          <a:lstStyle/>
          <a:p>
            <a:pPr algn="just" rtl="1"/>
            <a:r>
              <a:rPr lang="fa-IR" sz="2000" b="1" dirty="0" smtClean="0">
                <a:cs typeface="B Kamran" pitchFamily="2" charset="-78"/>
              </a:rPr>
              <a:t>پرخوری عصبی از اختلالات رفتاری مربوط به غذا خوردن است که طی آن فرد متناوبا 2 دوره پرخوری و جبران خوری را طی می کند.</a:t>
            </a:r>
          </a:p>
          <a:p>
            <a:pPr algn="just" rtl="1"/>
            <a:r>
              <a:rPr lang="fa-IR" sz="2000" b="1" dirty="0" smtClean="0">
                <a:cs typeface="B Kamran" pitchFamily="2" charset="-78"/>
              </a:rPr>
              <a:t>در روره پرخوری ، فرد به طرز افراط گونه مقادیر بسیار زیادی غذا می خورد، پس از آن احساس پشیمانی از این پرخوری به وی دست می دهد و وارد فاز دوم یعنی جبران پرخوری می شود.</a:t>
            </a:r>
          </a:p>
          <a:p>
            <a:pPr algn="just" rtl="1"/>
            <a:r>
              <a:rPr lang="fa-IR" sz="2000" b="1" dirty="0" smtClean="0">
                <a:cs typeface="B Kamran" pitchFamily="2" charset="-78"/>
              </a:rPr>
              <a:t>در مرحله جبران ، فرد برای جلوگیری از چاق شدن در اثر غذای مصرف شده ، دست به برخی اقدامات از جمله استفاده از داروهای مسهل یا ایجاد استفراغ عمدی می زند.</a:t>
            </a:r>
            <a:endParaRPr lang="en-US" sz="2000" b="1" dirty="0">
              <a:cs typeface="B Kamran" pitchFamily="2" charset="-78"/>
            </a:endParaRPr>
          </a:p>
        </p:txBody>
      </p:sp>
    </p:spTree>
    <p:extLst>
      <p:ext uri="{BB962C8B-B14F-4D97-AF65-F5344CB8AC3E}">
        <p14:creationId xmlns:p14="http://schemas.microsoft.com/office/powerpoint/2010/main" val="1101633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r" rtl="1"/>
            <a:r>
              <a:rPr lang="fa-IR" sz="2800" dirty="0" smtClean="0">
                <a:cs typeface="B Homa" pitchFamily="2" charset="-78"/>
              </a:rPr>
              <a:t>علل پرخوری عصبی</a:t>
            </a:r>
            <a:endParaRPr lang="en-US" sz="2800" dirty="0">
              <a:cs typeface="B Homa" pitchFamily="2" charset="-7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418493874"/>
              </p:ext>
            </p:extLst>
          </p:nvPr>
        </p:nvGraphicFramePr>
        <p:xfrm>
          <a:off x="2587625" y="1044575"/>
          <a:ext cx="6107113" cy="3663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1633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r" rtl="1"/>
            <a:r>
              <a:rPr lang="fa-IR" sz="2800" dirty="0" smtClean="0">
                <a:cs typeface="B Homa" pitchFamily="2" charset="-78"/>
              </a:rPr>
              <a:t>عوارض پرخوری عصبی</a:t>
            </a:r>
            <a:endParaRPr lang="en-US" sz="2800" dirty="0">
              <a:cs typeface="B Homa" pitchFamily="2" charset="-7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296173688"/>
              </p:ext>
            </p:extLst>
          </p:nvPr>
        </p:nvGraphicFramePr>
        <p:xfrm>
          <a:off x="2587625" y="1044575"/>
          <a:ext cx="6107113" cy="3663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1633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algn="r" rtl="1"/>
            <a:r>
              <a:rPr lang="fa-IR" sz="2800" dirty="0" smtClean="0">
                <a:solidFill>
                  <a:schemeClr val="tx1"/>
                </a:solidFill>
                <a:cs typeface="B Homa" pitchFamily="2" charset="-78"/>
              </a:rPr>
              <a:t>الگوی غذایی ناسالم</a:t>
            </a:r>
            <a:endParaRPr lang="en-US" sz="2800" dirty="0">
              <a:solidFill>
                <a:schemeClr val="tx1"/>
              </a:solidFill>
              <a:cs typeface="B Homa" pitchFamily="2" charset="-78"/>
            </a:endParaRPr>
          </a:p>
        </p:txBody>
      </p:sp>
      <p:sp>
        <p:nvSpPr>
          <p:cNvPr id="5" name="Content Placeholder 4"/>
          <p:cNvSpPr>
            <a:spLocks noGrp="1"/>
          </p:cNvSpPr>
          <p:nvPr>
            <p:ph idx="1"/>
          </p:nvPr>
        </p:nvSpPr>
        <p:spPr/>
        <p:txBody>
          <a:bodyPr>
            <a:normAutofit/>
          </a:bodyPr>
          <a:lstStyle/>
          <a:p>
            <a:pPr algn="r" rtl="1"/>
            <a:endParaRPr lang="en-US" sz="2000" b="1" dirty="0">
              <a:cs typeface="B Kamran" pitchFamily="2" charset="-78"/>
            </a:endParaRPr>
          </a:p>
        </p:txBody>
      </p:sp>
    </p:spTree>
    <p:extLst>
      <p:ext uri="{BB962C8B-B14F-4D97-AF65-F5344CB8AC3E}">
        <p14:creationId xmlns:p14="http://schemas.microsoft.com/office/powerpoint/2010/main" val="1101633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r" rtl="1"/>
            <a:r>
              <a:rPr lang="fa-IR" sz="2800" dirty="0" smtClean="0">
                <a:cs typeface="B Homa" pitchFamily="2" charset="-78"/>
              </a:rPr>
              <a:t>مقدمه</a:t>
            </a:r>
            <a:endParaRPr lang="en-US" sz="2800" dirty="0">
              <a:cs typeface="B Homa" pitchFamily="2" charset="-78"/>
            </a:endParaRPr>
          </a:p>
        </p:txBody>
      </p:sp>
      <p:sp>
        <p:nvSpPr>
          <p:cNvPr id="5" name="Content Placeholder 4"/>
          <p:cNvSpPr>
            <a:spLocks noGrp="1"/>
          </p:cNvSpPr>
          <p:nvPr>
            <p:ph idx="1"/>
          </p:nvPr>
        </p:nvSpPr>
        <p:spPr/>
        <p:txBody>
          <a:bodyPr>
            <a:normAutofit/>
          </a:bodyPr>
          <a:lstStyle/>
          <a:p>
            <a:pPr marL="0" indent="0" algn="just" rtl="1">
              <a:buNone/>
            </a:pPr>
            <a:r>
              <a:rPr lang="fa-IR" sz="2000" b="1" dirty="0" smtClean="0">
                <a:cs typeface="B Kamran" pitchFamily="2" charset="-78"/>
              </a:rPr>
              <a:t>در دنیای کنونی به دلیل سرعت و شتاب حاکم بر زندگی ما ، غذا خوردن همانند سایر امور به سرعت و بدون دقت و غالبا در کنار سایر فعالیت ها انجام می شود.افراد ترجیح می دهند زمان بیشتری را به فعالیت های اجتماعی و شخصی خود بپردازند و از نشستن دور سفره و گذراندن وقت کنار یکدیگر کمتر استقبال می کنند.</a:t>
            </a:r>
          </a:p>
          <a:p>
            <a:pPr marL="0" indent="0" algn="just" rtl="1">
              <a:buNone/>
            </a:pPr>
            <a:r>
              <a:rPr lang="fa-IR" sz="2000" b="1" dirty="0" smtClean="0">
                <a:cs typeface="B Kamran" pitchFamily="2" charset="-78"/>
              </a:rPr>
              <a:t>این تغییر در شیوه زندگی سبک جدیدی از عادات های غذایی را به همراه آورده است که در کشور ما در طی سالهای اخیر در جوامع شهری بزرگ متداول شده و به نظر می رسد ، در سالهای آینده در جوامع شهری کوچک و روستایی نیز رایج گردد.</a:t>
            </a:r>
            <a:endParaRPr lang="en-US" sz="2000" b="1" dirty="0">
              <a:cs typeface="B Kamran" pitchFamily="2" charset="-78"/>
            </a:endParaRPr>
          </a:p>
        </p:txBody>
      </p:sp>
    </p:spTree>
    <p:extLst>
      <p:ext uri="{BB962C8B-B14F-4D97-AF65-F5344CB8AC3E}">
        <p14:creationId xmlns:p14="http://schemas.microsoft.com/office/powerpoint/2010/main" val="1101633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r" rtl="1"/>
            <a:r>
              <a:rPr lang="fa-IR" sz="2800" dirty="0" smtClean="0">
                <a:cs typeface="B Homa" pitchFamily="2" charset="-78"/>
              </a:rPr>
              <a:t>برخی از عادت های نادرست غذایی</a:t>
            </a:r>
            <a:endParaRPr lang="en-US" sz="2800" dirty="0">
              <a:cs typeface="B Homa" pitchFamily="2" charset="-78"/>
            </a:endParaRPr>
          </a:p>
        </p:txBody>
      </p:sp>
      <p:sp>
        <p:nvSpPr>
          <p:cNvPr id="5" name="Content Placeholder 4"/>
          <p:cNvSpPr>
            <a:spLocks noGrp="1"/>
          </p:cNvSpPr>
          <p:nvPr>
            <p:ph idx="1"/>
          </p:nvPr>
        </p:nvSpPr>
        <p:spPr/>
        <p:txBody>
          <a:bodyPr>
            <a:normAutofit/>
          </a:bodyPr>
          <a:lstStyle/>
          <a:p>
            <a:pPr algn="r" rtl="1">
              <a:buFont typeface="Wingdings" panose="05000000000000000000" pitchFamily="2" charset="2"/>
              <a:buChar char="ü"/>
            </a:pPr>
            <a:r>
              <a:rPr lang="fa-IR" sz="2000" b="1" dirty="0" smtClean="0">
                <a:cs typeface="B Kamran" pitchFamily="2" charset="-78"/>
              </a:rPr>
              <a:t>حذف برخی وعده ها یا میان وعده های غذایی به ویژه صبحانه</a:t>
            </a:r>
          </a:p>
          <a:p>
            <a:pPr algn="r" rtl="1">
              <a:buFont typeface="Wingdings" panose="05000000000000000000" pitchFamily="2" charset="2"/>
              <a:buChar char="ü"/>
            </a:pPr>
            <a:r>
              <a:rPr lang="fa-IR" sz="2000" b="1" dirty="0" smtClean="0">
                <a:cs typeface="B Kamran" pitchFamily="2" charset="-78"/>
              </a:rPr>
              <a:t>غذاخوردن با عجله و خوب نجویدن غذا</a:t>
            </a:r>
          </a:p>
          <a:p>
            <a:pPr algn="r" rtl="1">
              <a:buFont typeface="Wingdings" panose="05000000000000000000" pitchFamily="2" charset="2"/>
              <a:buChar char="ü"/>
            </a:pPr>
            <a:r>
              <a:rPr lang="fa-IR" sz="2000" b="1" dirty="0" smtClean="0">
                <a:cs typeface="B Kamran" pitchFamily="2" charset="-78"/>
              </a:rPr>
              <a:t>نوشیدن آب کم در طول روز</a:t>
            </a:r>
          </a:p>
          <a:p>
            <a:pPr algn="r" rtl="1">
              <a:buFont typeface="Wingdings" panose="05000000000000000000" pitchFamily="2" charset="2"/>
              <a:buChar char="ü"/>
            </a:pPr>
            <a:r>
              <a:rPr lang="fa-IR" sz="2000" b="1" dirty="0" smtClean="0">
                <a:cs typeface="B Kamran" pitchFamily="2" charset="-78"/>
              </a:rPr>
              <a:t>نوشیدن آب و مایعات یا نوشیدنی های گازدار همراه با غذا</a:t>
            </a:r>
          </a:p>
          <a:p>
            <a:pPr algn="r" rtl="1">
              <a:buFont typeface="Wingdings" panose="05000000000000000000" pitchFamily="2" charset="2"/>
              <a:buChar char="ü"/>
            </a:pPr>
            <a:r>
              <a:rPr lang="fa-IR" sz="2000" b="1" dirty="0" smtClean="0">
                <a:cs typeface="B Kamran" pitchFamily="2" charset="-78"/>
              </a:rPr>
              <a:t>نوشیدن پای بلافاصله پس از غذا</a:t>
            </a:r>
          </a:p>
          <a:p>
            <a:pPr algn="r" rtl="1">
              <a:buFont typeface="Wingdings" panose="05000000000000000000" pitchFamily="2" charset="2"/>
              <a:buChar char="ü"/>
            </a:pPr>
            <a:r>
              <a:rPr lang="fa-IR" sz="2000" b="1" dirty="0" smtClean="0">
                <a:cs typeface="B Kamran" pitchFamily="2" charset="-78"/>
              </a:rPr>
              <a:t>مصرف تنقلات شور ، شیرین و پرچرب در حین تماشای تلویزیون یا در مهمانی ها</a:t>
            </a:r>
          </a:p>
          <a:p>
            <a:pPr algn="r" rtl="1">
              <a:buFont typeface="Wingdings" panose="05000000000000000000" pitchFamily="2" charset="2"/>
              <a:buChar char="ü"/>
            </a:pPr>
            <a:endParaRPr lang="en-US" sz="2000" b="1" dirty="0">
              <a:cs typeface="B Kamran" pitchFamily="2" charset="-78"/>
            </a:endParaRPr>
          </a:p>
        </p:txBody>
      </p:sp>
    </p:spTree>
    <p:extLst>
      <p:ext uri="{BB962C8B-B14F-4D97-AF65-F5344CB8AC3E}">
        <p14:creationId xmlns:p14="http://schemas.microsoft.com/office/powerpoint/2010/main" val="1101633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r" rtl="1"/>
            <a:r>
              <a:rPr lang="fa-IR" sz="2800" dirty="0">
                <a:cs typeface="B Homa" pitchFamily="2" charset="-78"/>
              </a:rPr>
              <a:t>برخی از عادت های نادرست غذایی</a:t>
            </a:r>
            <a:endParaRPr lang="en-US" sz="2800" dirty="0">
              <a:cs typeface="B Homa" pitchFamily="2" charset="-78"/>
            </a:endParaRPr>
          </a:p>
        </p:txBody>
      </p:sp>
      <p:sp>
        <p:nvSpPr>
          <p:cNvPr id="5" name="Content Placeholder 4"/>
          <p:cNvSpPr>
            <a:spLocks noGrp="1"/>
          </p:cNvSpPr>
          <p:nvPr>
            <p:ph idx="1"/>
          </p:nvPr>
        </p:nvSpPr>
        <p:spPr/>
        <p:txBody>
          <a:bodyPr>
            <a:normAutofit/>
          </a:bodyPr>
          <a:lstStyle/>
          <a:p>
            <a:pPr algn="just" rtl="1">
              <a:buFont typeface="Wingdings" panose="05000000000000000000" pitchFamily="2" charset="2"/>
              <a:buChar char="ü"/>
            </a:pPr>
            <a:r>
              <a:rPr lang="fa-IR" sz="2000" b="1" dirty="0" smtClean="0">
                <a:cs typeface="B Kamran" pitchFamily="2" charset="-78"/>
              </a:rPr>
              <a:t>مصرف غذاهای پرکالری در فاصله کوتاه قبل از خواب شبانه</a:t>
            </a:r>
          </a:p>
          <a:p>
            <a:pPr algn="just" rtl="1">
              <a:buFont typeface="Wingdings" panose="05000000000000000000" pitchFamily="2" charset="2"/>
              <a:buChar char="ü"/>
            </a:pPr>
            <a:r>
              <a:rPr lang="fa-IR" sz="2000" b="1" dirty="0" smtClean="0">
                <a:cs typeface="B Kamran" pitchFamily="2" charset="-78"/>
              </a:rPr>
              <a:t>خوردن غذا همراه با انجام فعالیت هاب دیگر مانند تماشای تلویزیون </a:t>
            </a:r>
          </a:p>
          <a:p>
            <a:pPr algn="just" rtl="1">
              <a:buFont typeface="Wingdings" panose="05000000000000000000" pitchFamily="2" charset="2"/>
              <a:buChar char="ü"/>
            </a:pPr>
            <a:r>
              <a:rPr lang="fa-IR" sz="2000" b="1" dirty="0" smtClean="0">
                <a:cs typeface="B Kamran" pitchFamily="2" charset="-78"/>
              </a:rPr>
              <a:t>نشستن طولانی مدت پشت کامپیوتر و مصرف تنقلات در این مدت</a:t>
            </a:r>
          </a:p>
          <a:p>
            <a:pPr algn="just" rtl="1">
              <a:buFont typeface="Wingdings" panose="05000000000000000000" pitchFamily="2" charset="2"/>
              <a:buChar char="ü"/>
            </a:pPr>
            <a:r>
              <a:rPr lang="fa-IR" sz="2000" b="1" dirty="0" smtClean="0">
                <a:cs typeface="B Kamran" pitchFamily="2" charset="-78"/>
              </a:rPr>
              <a:t>مصرف زیاد آبمیوه ها و نوشیدنی های پرکالری و شیرین</a:t>
            </a:r>
          </a:p>
          <a:p>
            <a:pPr algn="just" rtl="1">
              <a:buFont typeface="Wingdings" panose="05000000000000000000" pitchFamily="2" charset="2"/>
              <a:buChar char="ü"/>
            </a:pPr>
            <a:r>
              <a:rPr lang="fa-IR" sz="2000" b="1" dirty="0" smtClean="0">
                <a:cs typeface="B Kamran" pitchFamily="2" charset="-78"/>
              </a:rPr>
              <a:t>مصرف کم میوه ها و سبزی در طول روز و به جای آن استفاده زیاد از انواع تنقلات شور و شیرین</a:t>
            </a:r>
          </a:p>
          <a:p>
            <a:pPr algn="just" rtl="1">
              <a:buFont typeface="Wingdings" panose="05000000000000000000" pitchFamily="2" charset="2"/>
              <a:buChar char="ü"/>
            </a:pPr>
            <a:r>
              <a:rPr lang="fa-IR" sz="2000" b="1" dirty="0" smtClean="0">
                <a:cs typeface="B Kamran" pitchFamily="2" charset="-78"/>
              </a:rPr>
              <a:t>سرخ کردن زیاد سبزی ها و گوشت ها هنگام طبخ غذا</a:t>
            </a:r>
          </a:p>
          <a:p>
            <a:pPr algn="just" rtl="1">
              <a:buFont typeface="Wingdings" panose="05000000000000000000" pitchFamily="2" charset="2"/>
              <a:buChar char="ü"/>
            </a:pPr>
            <a:r>
              <a:rPr lang="fa-IR" sz="2000" b="1" dirty="0" smtClean="0">
                <a:cs typeface="B Kamran" pitchFamily="2" charset="-78"/>
              </a:rPr>
              <a:t>پرخوری در خانه ، مهمانی ها ، مسافرت ها و تفریحات </a:t>
            </a:r>
          </a:p>
          <a:p>
            <a:pPr marL="0" indent="0" algn="r" rtl="1">
              <a:buNone/>
            </a:pPr>
            <a:endParaRPr lang="en-US" sz="2000" b="1" dirty="0">
              <a:cs typeface="B Kamran" pitchFamily="2" charset="-78"/>
            </a:endParaRPr>
          </a:p>
        </p:txBody>
      </p:sp>
    </p:spTree>
    <p:extLst>
      <p:ext uri="{BB962C8B-B14F-4D97-AF65-F5344CB8AC3E}">
        <p14:creationId xmlns:p14="http://schemas.microsoft.com/office/powerpoint/2010/main" val="1101633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r" rtl="1"/>
            <a:r>
              <a:rPr lang="fa-IR" sz="2000" dirty="0" smtClean="0">
                <a:cs typeface="B Homa" pitchFamily="2" charset="-78"/>
              </a:rPr>
              <a:t>توصیه های تغذیه ای برای داشتن عادت ها و الگوی غذایی سالم</a:t>
            </a:r>
            <a:endParaRPr lang="en-US" sz="2000" dirty="0">
              <a:cs typeface="B Homa" pitchFamily="2" charset="-78"/>
            </a:endParaRPr>
          </a:p>
        </p:txBody>
      </p:sp>
      <p:sp>
        <p:nvSpPr>
          <p:cNvPr id="5" name="Content Placeholder 4"/>
          <p:cNvSpPr>
            <a:spLocks noGrp="1"/>
          </p:cNvSpPr>
          <p:nvPr>
            <p:ph idx="1"/>
          </p:nvPr>
        </p:nvSpPr>
        <p:spPr/>
        <p:txBody>
          <a:bodyPr>
            <a:normAutofit/>
          </a:bodyPr>
          <a:lstStyle/>
          <a:p>
            <a:pPr algn="just" rtl="1">
              <a:buFont typeface="Wingdings" panose="05000000000000000000" pitchFamily="2" charset="2"/>
              <a:buChar char="ü"/>
            </a:pPr>
            <a:r>
              <a:rPr lang="fa-IR" sz="2000" b="1" dirty="0" smtClean="0">
                <a:cs typeface="B Kamran" pitchFamily="2" charset="-78"/>
              </a:rPr>
              <a:t>یک عادت نادرست غذایی خود را که می دانید به سلامتی شما آسیب می رساند ، انتخاب کنید.</a:t>
            </a:r>
          </a:p>
          <a:p>
            <a:pPr algn="just" rtl="1">
              <a:buFont typeface="Wingdings" panose="05000000000000000000" pitchFamily="2" charset="2"/>
              <a:buChar char="ü"/>
            </a:pPr>
            <a:r>
              <a:rPr lang="fa-IR" sz="2000" b="1" dirty="0" smtClean="0">
                <a:cs typeface="B Kamran" pitchFamily="2" charset="-78"/>
              </a:rPr>
              <a:t>یک عادت درست غذایی را که تمایل دارید جایگزین کنید ، انتخاب نمایید.</a:t>
            </a:r>
          </a:p>
          <a:p>
            <a:pPr algn="just" rtl="1">
              <a:buFont typeface="Wingdings" panose="05000000000000000000" pitchFamily="2" charset="2"/>
              <a:buChar char="ü"/>
            </a:pPr>
            <a:r>
              <a:rPr lang="fa-IR" sz="2000" b="1" dirty="0" smtClean="0">
                <a:cs typeface="B Kamran" pitchFamily="2" charset="-78"/>
              </a:rPr>
              <a:t>یک زمان مشخص برای این تغییر را در نظر بگیرید ، بهتر است حداقل 3 تا 4 هفته را برای این کار مشخص کنید.این حداقل زمانی است که در تغییر یک رفتار می تواند موثر باشد.</a:t>
            </a:r>
          </a:p>
          <a:p>
            <a:pPr algn="just" rtl="1">
              <a:buFont typeface="Wingdings" panose="05000000000000000000" pitchFamily="2" charset="2"/>
              <a:buChar char="ü"/>
            </a:pPr>
            <a:r>
              <a:rPr lang="fa-IR" sz="2000" b="1" dirty="0" smtClean="0">
                <a:cs typeface="B Kamran" pitchFamily="2" charset="-78"/>
              </a:rPr>
              <a:t>هدف خود را بنویسید و در جاهایی از خانه قرار دهید که مقابل چشم تان باشد. می توانید از جملات مثبت و انرژی بخش نیز در برگه هدف خود استفاده کنید.</a:t>
            </a:r>
          </a:p>
          <a:p>
            <a:pPr algn="just" rtl="1">
              <a:buFont typeface="Wingdings" panose="05000000000000000000" pitchFamily="2" charset="2"/>
              <a:buChar char="ü"/>
            </a:pPr>
            <a:r>
              <a:rPr lang="fa-IR" sz="2000" b="1" dirty="0" smtClean="0">
                <a:cs typeface="B Kamran" pitchFamily="2" charset="-78"/>
              </a:rPr>
              <a:t>می توانید در صورت موفقیت در این مدت ، برای خود جایزه نیز تعیین کنید.</a:t>
            </a:r>
            <a:endParaRPr lang="en-US" sz="2000" b="1" dirty="0">
              <a:cs typeface="B Kamran" pitchFamily="2" charset="-78"/>
            </a:endParaRPr>
          </a:p>
        </p:txBody>
      </p:sp>
    </p:spTree>
    <p:extLst>
      <p:ext uri="{BB962C8B-B14F-4D97-AF65-F5344CB8AC3E}">
        <p14:creationId xmlns:p14="http://schemas.microsoft.com/office/powerpoint/2010/main" val="1101633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r" rtl="1"/>
            <a:r>
              <a:rPr lang="fa-IR" sz="2800" dirty="0" smtClean="0">
                <a:solidFill>
                  <a:schemeClr val="tx1"/>
                </a:solidFill>
                <a:cs typeface="B Homa" pitchFamily="2" charset="-78"/>
              </a:rPr>
              <a:t>رژیم های غذایی غیر اصولی</a:t>
            </a:r>
            <a:endParaRPr lang="en-US" sz="2800" dirty="0">
              <a:solidFill>
                <a:schemeClr val="tx1"/>
              </a:solidFill>
              <a:cs typeface="B Homa" pitchFamily="2" charset="-78"/>
            </a:endParaRPr>
          </a:p>
        </p:txBody>
      </p:sp>
      <p:sp>
        <p:nvSpPr>
          <p:cNvPr id="5" name="Content Placeholder 4"/>
          <p:cNvSpPr>
            <a:spLocks noGrp="1"/>
          </p:cNvSpPr>
          <p:nvPr>
            <p:ph idx="1"/>
          </p:nvPr>
        </p:nvSpPr>
        <p:spPr/>
        <p:txBody>
          <a:bodyPr>
            <a:normAutofit/>
          </a:bodyPr>
          <a:lstStyle/>
          <a:p>
            <a:pPr algn="r" rtl="1"/>
            <a:endParaRPr lang="en-US" sz="2000" b="1" dirty="0">
              <a:cs typeface="B Kamran" pitchFamily="2" charset="-78"/>
            </a:endParaRPr>
          </a:p>
        </p:txBody>
      </p:sp>
    </p:spTree>
    <p:extLst>
      <p:ext uri="{BB962C8B-B14F-4D97-AF65-F5344CB8AC3E}">
        <p14:creationId xmlns:p14="http://schemas.microsoft.com/office/powerpoint/2010/main" val="11016338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r" rtl="1"/>
            <a:r>
              <a:rPr lang="fa-IR" sz="2800" dirty="0" smtClean="0">
                <a:cs typeface="B Homa" pitchFamily="2" charset="-78"/>
              </a:rPr>
              <a:t>رژیم کانادایی</a:t>
            </a:r>
            <a:endParaRPr lang="en-US" sz="2800" dirty="0">
              <a:cs typeface="B Homa" pitchFamily="2" charset="-78"/>
            </a:endParaRPr>
          </a:p>
        </p:txBody>
      </p:sp>
      <p:sp>
        <p:nvSpPr>
          <p:cNvPr id="5" name="Content Placeholder 4"/>
          <p:cNvSpPr>
            <a:spLocks noGrp="1"/>
          </p:cNvSpPr>
          <p:nvPr>
            <p:ph idx="1"/>
          </p:nvPr>
        </p:nvSpPr>
        <p:spPr/>
        <p:txBody>
          <a:bodyPr>
            <a:normAutofit/>
          </a:bodyPr>
          <a:lstStyle/>
          <a:p>
            <a:pPr algn="just" rtl="1"/>
            <a:r>
              <a:rPr lang="fa-IR" sz="2000" b="1" dirty="0" smtClean="0">
                <a:cs typeface="B Kamran" pitchFamily="2" charset="-78"/>
              </a:rPr>
              <a:t>در رژیم کانادایی باید میوه بدون پوست و میوه فصلی استفاده کرد (سیب ، پرتقال ، هندوانه ، خربزه ،هلو ، گلابی ، گیلاس ، آلو و زردآلو )</a:t>
            </a:r>
          </a:p>
          <a:p>
            <a:pPr algn="just" rtl="1"/>
            <a:r>
              <a:rPr lang="fa-IR" sz="2000" b="1" dirty="0" smtClean="0">
                <a:cs typeface="B Kamran" pitchFamily="2" charset="-78"/>
              </a:rPr>
              <a:t>میزان کاهش وزن در رژیم کانادایی : 5 تا نهایتا 10 کیلوگرم میباشد.</a:t>
            </a:r>
          </a:p>
          <a:p>
            <a:pPr algn="just" rtl="1"/>
            <a:r>
              <a:rPr lang="fa-IR" sz="2000" b="1" dirty="0" smtClean="0">
                <a:cs typeface="B Kamran" pitchFamily="2" charset="-78"/>
              </a:rPr>
              <a:t>مذت زمان رژیم کانادایی : 15 روز</a:t>
            </a:r>
            <a:endParaRPr lang="en-US" sz="2000" b="1" dirty="0">
              <a:cs typeface="B Kamran" pitchFamily="2" charset="-78"/>
            </a:endParaRPr>
          </a:p>
        </p:txBody>
      </p:sp>
    </p:spTree>
    <p:extLst>
      <p:ext uri="{BB962C8B-B14F-4D97-AF65-F5344CB8AC3E}">
        <p14:creationId xmlns:p14="http://schemas.microsoft.com/office/powerpoint/2010/main" val="1101633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r" rtl="1"/>
            <a:r>
              <a:rPr lang="fa-IR" sz="2800" dirty="0" smtClean="0">
                <a:cs typeface="B Homa" pitchFamily="2" charset="-78"/>
              </a:rPr>
              <a:t>مقدمه</a:t>
            </a:r>
            <a:endParaRPr lang="en-US" sz="2800" dirty="0">
              <a:cs typeface="B Homa" pitchFamily="2" charset="-78"/>
            </a:endParaRPr>
          </a:p>
        </p:txBody>
      </p:sp>
      <p:sp>
        <p:nvSpPr>
          <p:cNvPr id="5" name="Content Placeholder 4"/>
          <p:cNvSpPr>
            <a:spLocks noGrp="1"/>
          </p:cNvSpPr>
          <p:nvPr>
            <p:ph idx="1"/>
          </p:nvPr>
        </p:nvSpPr>
        <p:spPr/>
        <p:txBody>
          <a:bodyPr>
            <a:normAutofit/>
          </a:bodyPr>
          <a:lstStyle/>
          <a:p>
            <a:pPr algn="just" rtl="1">
              <a:buFont typeface="Wingdings" pitchFamily="2" charset="2"/>
              <a:buChar char="ü"/>
            </a:pPr>
            <a:r>
              <a:rPr lang="fa-IR" sz="2000" b="1" dirty="0" smtClean="0">
                <a:cs typeface="B Kamran" pitchFamily="2" charset="-78"/>
              </a:rPr>
              <a:t>گرچه دوران کودکی مهم ترین دوران رشد جسمانی انسان محسوب می شود ، اما بسیاری از ارگان های بدن مراحل تکمیلی و نهایی رشد خود را در سنین 15 تا 25 سالگی طی می کنند.</a:t>
            </a:r>
          </a:p>
          <a:p>
            <a:pPr algn="just" rtl="1">
              <a:buFont typeface="Wingdings" pitchFamily="2" charset="2"/>
              <a:buChar char="ü"/>
            </a:pPr>
            <a:r>
              <a:rPr lang="fa-IR" sz="2000" b="1" dirty="0" smtClean="0">
                <a:cs typeface="B Kamran" pitchFamily="2" charset="-78"/>
              </a:rPr>
              <a:t>به علاوه افراد در این مقطع سنی قادرند تا با کسب اطلاعات و فراگیری مسایل ، رفتارها و روش های صحیح را برای زندگی خود برگزینند.</a:t>
            </a:r>
          </a:p>
          <a:p>
            <a:pPr algn="just" rtl="1">
              <a:buFont typeface="Wingdings" pitchFamily="2" charset="2"/>
              <a:buChar char="ü"/>
            </a:pPr>
            <a:r>
              <a:rPr lang="fa-IR" sz="2000" b="1" dirty="0" smtClean="0">
                <a:cs typeface="B Kamran" pitchFamily="2" charset="-78"/>
              </a:rPr>
              <a:t>اغلب آنچه افراد در این مقطع سنی به عنوان شیوه زندگی انتخاب می کنند تا پایان عمر ثابت می ماند و سود یا زیان آن ، سال های میانسالی و پیری ایشان را تحت تاثیر قرار می دهد.</a:t>
            </a:r>
            <a:endParaRPr lang="en-US" sz="2000" b="1" dirty="0">
              <a:cs typeface="B Kamran" pitchFamily="2" charset="-78"/>
            </a:endParaRPr>
          </a:p>
        </p:txBody>
      </p:sp>
      <p:sp>
        <p:nvSpPr>
          <p:cNvPr id="6" name="Rounded Rectangle 5"/>
          <p:cNvSpPr/>
          <p:nvPr/>
        </p:nvSpPr>
        <p:spPr>
          <a:xfrm>
            <a:off x="2714612" y="3857634"/>
            <a:ext cx="5929354" cy="107157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fa-IR" b="1" dirty="0" smtClean="0">
                <a:solidFill>
                  <a:srgbClr val="FF0000"/>
                </a:solidFill>
                <a:cs typeface="B Kamran" pitchFamily="2" charset="-78"/>
              </a:rPr>
              <a:t>از این رو بسیار مهم است که جوانان با فراگیری اصول مربوط به رفتارهای تغذیه ای ، آخرین فرصت باقیمانده برای دستیابی به وضعیت جسمانی مطلوب را دریابند و به میزان زیادی از داشتن سلامتی در باقی عمر خود مطمئن شوند!!!</a:t>
            </a:r>
            <a:endParaRPr lang="en-US" b="1" dirty="0">
              <a:solidFill>
                <a:srgbClr val="FF0000"/>
              </a:solidFill>
              <a:cs typeface="B Kamran" pitchFamily="2" charset="-78"/>
            </a:endParaRPr>
          </a:p>
        </p:txBody>
      </p:sp>
    </p:spTree>
    <p:extLst>
      <p:ext uri="{BB962C8B-B14F-4D97-AF65-F5344CB8AC3E}">
        <p14:creationId xmlns:p14="http://schemas.microsoft.com/office/powerpoint/2010/main" val="11016338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r" rtl="1"/>
            <a:r>
              <a:rPr lang="fa-IR" sz="2800" dirty="0" smtClean="0">
                <a:cs typeface="B Homa" pitchFamily="2" charset="-78"/>
              </a:rPr>
              <a:t>رژیم جنرال موتورز</a:t>
            </a:r>
            <a:endParaRPr lang="en-US" sz="2800" dirty="0">
              <a:cs typeface="B Homa" pitchFamily="2" charset="-78"/>
            </a:endParaRPr>
          </a:p>
        </p:txBody>
      </p:sp>
      <p:sp>
        <p:nvSpPr>
          <p:cNvPr id="5" name="Content Placeholder 4"/>
          <p:cNvSpPr>
            <a:spLocks noGrp="1"/>
          </p:cNvSpPr>
          <p:nvPr>
            <p:ph idx="1"/>
          </p:nvPr>
        </p:nvSpPr>
        <p:spPr/>
        <p:txBody>
          <a:bodyPr>
            <a:normAutofit/>
          </a:bodyPr>
          <a:lstStyle/>
          <a:p>
            <a:pPr algn="r" rtl="1"/>
            <a:r>
              <a:rPr lang="fa-IR" sz="2000" b="1" dirty="0" smtClean="0">
                <a:cs typeface="B Kamran" pitchFamily="2" charset="-78"/>
              </a:rPr>
              <a:t>روز اول : فقط میوه</a:t>
            </a:r>
          </a:p>
          <a:p>
            <a:pPr algn="r" rtl="1"/>
            <a:r>
              <a:rPr lang="fa-IR" sz="2000" b="1" dirty="0" smtClean="0">
                <a:cs typeface="B Kamran" pitchFamily="2" charset="-78"/>
              </a:rPr>
              <a:t>روز دوم : فقط سبزیجات</a:t>
            </a:r>
          </a:p>
          <a:p>
            <a:pPr algn="r" rtl="1"/>
            <a:r>
              <a:rPr lang="fa-IR" sz="2000" b="1" dirty="0" smtClean="0">
                <a:cs typeface="B Kamran" pitchFamily="2" charset="-78"/>
              </a:rPr>
              <a:t>روز سوم: میوه و سبزیجات</a:t>
            </a:r>
          </a:p>
          <a:p>
            <a:pPr algn="r" rtl="1"/>
            <a:r>
              <a:rPr lang="fa-IR" sz="2000" b="1" dirty="0" smtClean="0">
                <a:cs typeface="B Kamran" pitchFamily="2" charset="-78"/>
              </a:rPr>
              <a:t>روز چهارم : موز و شیر</a:t>
            </a:r>
          </a:p>
          <a:p>
            <a:pPr algn="r" rtl="1"/>
            <a:r>
              <a:rPr lang="fa-IR" sz="2000" b="1" dirty="0" smtClean="0">
                <a:cs typeface="B Kamran" pitchFamily="2" charset="-78"/>
              </a:rPr>
              <a:t>روز پنجم : گوشت و گوجه فرنگی</a:t>
            </a:r>
          </a:p>
          <a:p>
            <a:pPr algn="r" rtl="1"/>
            <a:r>
              <a:rPr lang="fa-IR" sz="2000" b="1" dirty="0" smtClean="0">
                <a:cs typeface="B Kamran" pitchFamily="2" charset="-78"/>
              </a:rPr>
              <a:t>روز ششم : گوشت و سبزیجات </a:t>
            </a:r>
          </a:p>
          <a:p>
            <a:pPr algn="r" rtl="1"/>
            <a:r>
              <a:rPr lang="fa-IR" sz="2000" b="1" dirty="0" smtClean="0">
                <a:cs typeface="B Kamran" pitchFamily="2" charset="-78"/>
              </a:rPr>
              <a:t>روز هفتم: برنج قهوه ای ، آب میوه و سبزیجات</a:t>
            </a:r>
            <a:endParaRPr lang="en-US" sz="2000" b="1" dirty="0">
              <a:cs typeface="B Kamran" pitchFamily="2" charset="-78"/>
            </a:endParaRPr>
          </a:p>
        </p:txBody>
      </p:sp>
    </p:spTree>
    <p:extLst>
      <p:ext uri="{BB962C8B-B14F-4D97-AF65-F5344CB8AC3E}">
        <p14:creationId xmlns:p14="http://schemas.microsoft.com/office/powerpoint/2010/main" val="1101633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r" rtl="1"/>
            <a:r>
              <a:rPr lang="fa-IR" sz="2800" dirty="0" smtClean="0">
                <a:cs typeface="B Homa" pitchFamily="2" charset="-78"/>
              </a:rPr>
              <a:t>عوارض رژیم های غیر اصولی</a:t>
            </a:r>
            <a:endParaRPr lang="en-US" sz="2800" dirty="0">
              <a:cs typeface="B Homa" pitchFamily="2" charset="-78"/>
            </a:endParaRPr>
          </a:p>
        </p:txBody>
      </p:sp>
      <p:sp>
        <p:nvSpPr>
          <p:cNvPr id="5" name="Content Placeholder 4"/>
          <p:cNvSpPr>
            <a:spLocks noGrp="1"/>
          </p:cNvSpPr>
          <p:nvPr>
            <p:ph idx="1"/>
          </p:nvPr>
        </p:nvSpPr>
        <p:spPr/>
        <p:txBody>
          <a:bodyPr>
            <a:normAutofit/>
          </a:bodyPr>
          <a:lstStyle/>
          <a:p>
            <a:pPr marL="0" indent="0" algn="just" rtl="1">
              <a:buNone/>
            </a:pPr>
            <a:r>
              <a:rPr lang="fa-IR" sz="2000" b="1" dirty="0" smtClean="0">
                <a:cs typeface="B Kamran" panose="00000400000000000000" pitchFamily="2" charset="-78"/>
              </a:rPr>
              <a:t>افزایش وزن</a:t>
            </a:r>
          </a:p>
          <a:p>
            <a:pPr algn="just" rtl="1"/>
            <a:r>
              <a:rPr lang="fa-IR" sz="2000" b="1" dirty="0" smtClean="0">
                <a:cs typeface="B Kamran" panose="00000400000000000000" pitchFamily="2" charset="-78"/>
              </a:rPr>
              <a:t>با رعایت رژیم </a:t>
            </a:r>
            <a:r>
              <a:rPr lang="fa-IR" sz="2000" b="1" dirty="0">
                <a:cs typeface="B Kamran" panose="00000400000000000000" pitchFamily="2" charset="-78"/>
              </a:rPr>
              <a:t>های ناسالم، فرد مصرف غذا را به حداقل می رساند، به طوری که بدن به معنی واقعی گرسنگی می کشد. بدن قادر به ذخیره کردن انرژی نیست و روند سوخت و ساز بدن کند می شود. فرد با رسیدن به حداقل وزن، انگیزه خود را برای ادامه دادن این رژیم از دست می دهد و دوباره شروع به خوردن می کند. به علت اختلال ایجاد شده در روند سوخت و ساز، این بار به احتمال زیاد وزن فرد نسبت به قبل بیشتر می شود. این امر باعث می شود بعد از مدتی فرد دوباره رژیم ناسالم بگیرد. </a:t>
            </a:r>
            <a:r>
              <a:rPr lang="fa-IR" sz="2000" b="1" dirty="0" smtClean="0">
                <a:cs typeface="B Kamran" panose="00000400000000000000" pitchFamily="2" charset="-78"/>
              </a:rPr>
              <a:t>اثر </a:t>
            </a:r>
            <a:r>
              <a:rPr lang="fa-IR" sz="2000" b="1" dirty="0">
                <a:cs typeface="B Kamran" panose="00000400000000000000" pitchFamily="2" charset="-78"/>
              </a:rPr>
              <a:t>این چرخه که رژیم «یویو» نام دارد، اضافه وزن بیشتر در آینده است</a:t>
            </a:r>
            <a:r>
              <a:rPr lang="fa-IR" sz="2000" b="1" dirty="0" smtClean="0">
                <a:cs typeface="B Kamran" panose="00000400000000000000" pitchFamily="2" charset="-78"/>
              </a:rPr>
              <a:t>.</a:t>
            </a:r>
            <a:endParaRPr lang="en-US" sz="2000" b="1" dirty="0">
              <a:cs typeface="B Kamran" pitchFamily="2" charset="-78"/>
            </a:endParaRPr>
          </a:p>
        </p:txBody>
      </p:sp>
    </p:spTree>
    <p:extLst>
      <p:ext uri="{BB962C8B-B14F-4D97-AF65-F5344CB8AC3E}">
        <p14:creationId xmlns:p14="http://schemas.microsoft.com/office/powerpoint/2010/main" val="1101633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r" rtl="1"/>
            <a:r>
              <a:rPr lang="fa-IR" sz="2800" dirty="0" smtClean="0">
                <a:cs typeface="B Homa" pitchFamily="2" charset="-78"/>
              </a:rPr>
              <a:t>عوارض رژیم های غیر اصولی</a:t>
            </a:r>
            <a:endParaRPr lang="en-US" sz="2800" dirty="0">
              <a:cs typeface="B Homa" pitchFamily="2" charset="-78"/>
            </a:endParaRPr>
          </a:p>
        </p:txBody>
      </p:sp>
      <p:sp>
        <p:nvSpPr>
          <p:cNvPr id="5" name="Content Placeholder 4"/>
          <p:cNvSpPr>
            <a:spLocks noGrp="1"/>
          </p:cNvSpPr>
          <p:nvPr>
            <p:ph idx="1"/>
          </p:nvPr>
        </p:nvSpPr>
        <p:spPr/>
        <p:txBody>
          <a:bodyPr>
            <a:normAutofit/>
          </a:bodyPr>
          <a:lstStyle/>
          <a:p>
            <a:pPr marL="0" indent="0" algn="just" rtl="1">
              <a:buNone/>
            </a:pPr>
            <a:r>
              <a:rPr lang="fa-IR" sz="2000" b="1" dirty="0">
                <a:cs typeface="B Kamran" panose="00000400000000000000" pitchFamily="2" charset="-78"/>
              </a:rPr>
              <a:t>کمبود ویتامین ها و مواد </a:t>
            </a:r>
            <a:r>
              <a:rPr lang="fa-IR" sz="2000" b="1" dirty="0" smtClean="0">
                <a:cs typeface="B Kamran" panose="00000400000000000000" pitchFamily="2" charset="-78"/>
              </a:rPr>
              <a:t>معدنی</a:t>
            </a:r>
          </a:p>
          <a:p>
            <a:pPr algn="just" rtl="1"/>
            <a:r>
              <a:rPr lang="fa-IR" sz="2000" b="1" dirty="0" smtClean="0">
                <a:cs typeface="B Kamran" panose="00000400000000000000" pitchFamily="2" charset="-78"/>
              </a:rPr>
              <a:t>اتخاذ </a:t>
            </a:r>
            <a:r>
              <a:rPr lang="fa-IR" sz="2000" b="1" dirty="0">
                <a:cs typeface="B Kamran" panose="00000400000000000000" pitchFamily="2" charset="-78"/>
              </a:rPr>
              <a:t>رژیم های ناسالم باعث کمبود ویتامین و مواد معدنی حیاتی در بدن مانند سدیم و پتاسیم می </a:t>
            </a:r>
            <a:r>
              <a:rPr lang="fa-IR" sz="2000" b="1" dirty="0" smtClean="0">
                <a:cs typeface="B Kamran" panose="00000400000000000000" pitchFamily="2" charset="-78"/>
              </a:rPr>
              <a:t>شود.این </a:t>
            </a:r>
            <a:r>
              <a:rPr lang="fa-IR" sz="2000" b="1" dirty="0">
                <a:cs typeface="B Kamran" panose="00000400000000000000" pitchFamily="2" charset="-78"/>
              </a:rPr>
              <a:t>۲ عنصر نقش حیاتی در عملکرد عصبی بدن و عضله دارد. کمبود شدید این ۲ الکترولیت به سکته قلبی منجر می شود</a:t>
            </a:r>
            <a:r>
              <a:rPr lang="fa-IR" sz="2000" b="1" dirty="0" smtClean="0">
                <a:cs typeface="B Kamran" panose="00000400000000000000" pitchFamily="2" charset="-78"/>
              </a:rPr>
              <a:t>.</a:t>
            </a:r>
          </a:p>
          <a:p>
            <a:pPr algn="just" rtl="1"/>
            <a:r>
              <a:rPr lang="fa-IR" sz="2000" b="1" dirty="0" smtClean="0">
                <a:cs typeface="B Kamran" panose="00000400000000000000" pitchFamily="2" charset="-78"/>
              </a:rPr>
              <a:t> </a:t>
            </a:r>
            <a:r>
              <a:rPr lang="fa-IR" sz="2000" b="1" dirty="0">
                <a:cs typeface="B Kamran" panose="00000400000000000000" pitchFamily="2" charset="-78"/>
              </a:rPr>
              <a:t>اتخاذ برنامه غذایی ناسالم، باعث کمبود کلسیم و آهن نیز می شود که به کاهش تراکم استخوان و کم خونی </a:t>
            </a:r>
            <a:r>
              <a:rPr lang="fa-IR" sz="2000" b="1" dirty="0" smtClean="0">
                <a:cs typeface="B Kamran" panose="00000400000000000000" pitchFamily="2" charset="-78"/>
              </a:rPr>
              <a:t>می انجامد.</a:t>
            </a:r>
          </a:p>
          <a:p>
            <a:pPr marL="0" indent="0" algn="just" rtl="1">
              <a:buNone/>
            </a:pPr>
            <a:endParaRPr lang="en-US" sz="2000" b="1" dirty="0">
              <a:cs typeface="B Kamran" pitchFamily="2" charset="-78"/>
            </a:endParaRPr>
          </a:p>
        </p:txBody>
      </p:sp>
    </p:spTree>
    <p:extLst>
      <p:ext uri="{BB962C8B-B14F-4D97-AF65-F5344CB8AC3E}">
        <p14:creationId xmlns:p14="http://schemas.microsoft.com/office/powerpoint/2010/main" val="11016338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r" rtl="1"/>
            <a:r>
              <a:rPr lang="fa-IR" sz="2800" dirty="0" smtClean="0">
                <a:cs typeface="B Homa" pitchFamily="2" charset="-78"/>
              </a:rPr>
              <a:t>عوارض رژیم های غیر اصولی</a:t>
            </a:r>
            <a:endParaRPr lang="en-US" sz="2800" dirty="0">
              <a:cs typeface="B Homa" pitchFamily="2" charset="-78"/>
            </a:endParaRPr>
          </a:p>
        </p:txBody>
      </p:sp>
      <p:sp>
        <p:nvSpPr>
          <p:cNvPr id="5" name="Content Placeholder 4"/>
          <p:cNvSpPr>
            <a:spLocks noGrp="1"/>
          </p:cNvSpPr>
          <p:nvPr>
            <p:ph idx="1"/>
          </p:nvPr>
        </p:nvSpPr>
        <p:spPr/>
        <p:txBody>
          <a:bodyPr>
            <a:normAutofit/>
          </a:bodyPr>
          <a:lstStyle/>
          <a:p>
            <a:pPr marL="0" indent="0" algn="just" rtl="1">
              <a:buNone/>
            </a:pPr>
            <a:r>
              <a:rPr lang="fa-IR" sz="2000" b="1" dirty="0">
                <a:cs typeface="B Kamran" panose="00000400000000000000" pitchFamily="2" charset="-78"/>
              </a:rPr>
              <a:t>اختلال در سوخت و </a:t>
            </a:r>
            <a:r>
              <a:rPr lang="fa-IR" sz="2000" b="1" dirty="0" smtClean="0">
                <a:cs typeface="B Kamran" panose="00000400000000000000" pitchFamily="2" charset="-78"/>
              </a:rPr>
              <a:t>ساز</a:t>
            </a:r>
          </a:p>
          <a:p>
            <a:pPr algn="just" rtl="1"/>
            <a:r>
              <a:rPr lang="fa-IR" sz="2000" b="1" dirty="0" smtClean="0">
                <a:cs typeface="B Kamran" panose="00000400000000000000" pitchFamily="2" charset="-78"/>
              </a:rPr>
              <a:t>بیشترین </a:t>
            </a:r>
            <a:r>
              <a:rPr lang="fa-IR" sz="2000" b="1" dirty="0">
                <a:cs typeface="B Kamran" panose="00000400000000000000" pitchFamily="2" charset="-78"/>
              </a:rPr>
              <a:t>تأثیرگذاری رژیم غیراصولی بر روند سوخت و ساز بدن است.در این نوع رژیم ها مصرف همه مواد حتی مواد مغذی حیاتی به حداقل می رسد بنابراین بدن دچار حالت گرسنگی می شود و عملکرد سوخت و ساز بدن مختل می شود. در نتیجه فرد با مصرف مقدار خیلی کم کالری دچار اضافه وزن می شود.</a:t>
            </a:r>
            <a:r>
              <a:rPr lang="fa-IR" sz="2000" dirty="0"/>
              <a:t/>
            </a:r>
            <a:br>
              <a:rPr lang="fa-IR" sz="2000" dirty="0"/>
            </a:br>
            <a:endParaRPr lang="en-US" sz="2000" b="1" dirty="0">
              <a:cs typeface="B Kamran" pitchFamily="2" charset="-78"/>
            </a:endParaRPr>
          </a:p>
        </p:txBody>
      </p:sp>
    </p:spTree>
    <p:extLst>
      <p:ext uri="{BB962C8B-B14F-4D97-AF65-F5344CB8AC3E}">
        <p14:creationId xmlns:p14="http://schemas.microsoft.com/office/powerpoint/2010/main" val="1860463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r" rtl="1"/>
            <a:r>
              <a:rPr lang="fa-IR" sz="2800" dirty="0" smtClean="0">
                <a:cs typeface="B Homa" pitchFamily="2" charset="-78"/>
              </a:rPr>
              <a:t>عوارض رژیم های غیر اصولی</a:t>
            </a:r>
            <a:endParaRPr lang="en-US" sz="2800" dirty="0">
              <a:cs typeface="B Homa" pitchFamily="2" charset="-78"/>
            </a:endParaRPr>
          </a:p>
        </p:txBody>
      </p:sp>
      <p:sp>
        <p:nvSpPr>
          <p:cNvPr id="5" name="Content Placeholder 4"/>
          <p:cNvSpPr>
            <a:spLocks noGrp="1"/>
          </p:cNvSpPr>
          <p:nvPr>
            <p:ph idx="1"/>
          </p:nvPr>
        </p:nvSpPr>
        <p:spPr/>
        <p:txBody>
          <a:bodyPr>
            <a:normAutofit/>
          </a:bodyPr>
          <a:lstStyle/>
          <a:p>
            <a:pPr marL="0" indent="0" algn="just" rtl="1">
              <a:buNone/>
            </a:pPr>
            <a:r>
              <a:rPr lang="fa-IR" sz="2000" b="1" dirty="0">
                <a:cs typeface="B Kamran" panose="00000400000000000000" pitchFamily="2" charset="-78"/>
              </a:rPr>
              <a:t>فشار روی اندام های داخلی </a:t>
            </a:r>
            <a:r>
              <a:rPr lang="fa-IR" sz="2000" b="1" dirty="0" smtClean="0">
                <a:cs typeface="B Kamran" panose="00000400000000000000" pitchFamily="2" charset="-78"/>
              </a:rPr>
              <a:t>بدن</a:t>
            </a:r>
          </a:p>
          <a:p>
            <a:pPr algn="just" rtl="1"/>
            <a:r>
              <a:rPr lang="fa-IR" sz="2000" b="1" dirty="0" smtClean="0">
                <a:cs typeface="B Kamran" panose="00000400000000000000" pitchFamily="2" charset="-78"/>
              </a:rPr>
              <a:t>از </a:t>
            </a:r>
            <a:r>
              <a:rPr lang="fa-IR" sz="2000" b="1" dirty="0">
                <a:cs typeface="B Kamran" panose="00000400000000000000" pitchFamily="2" charset="-78"/>
              </a:rPr>
              <a:t>آن  جا که دیگر میزان انرژی دریافتی و میزان سوخت و ساز بدن نامعلوم است، بدن مجبور است انرژی را از بافت های عضله به دست بیاورد. این بافت ها که شاید دور اندام های حیاتی مانند قلب، کلیه، کبد و... باشد، روی عملکرد اعضا تأثیر می گذارد</a:t>
            </a:r>
            <a:r>
              <a:rPr lang="fa-IR" sz="2000" b="1" dirty="0" smtClean="0">
                <a:cs typeface="B Kamran" panose="00000400000000000000" pitchFamily="2" charset="-78"/>
              </a:rPr>
              <a:t>.</a:t>
            </a:r>
          </a:p>
        </p:txBody>
      </p:sp>
    </p:spTree>
    <p:extLst>
      <p:ext uri="{BB962C8B-B14F-4D97-AF65-F5344CB8AC3E}">
        <p14:creationId xmlns:p14="http://schemas.microsoft.com/office/powerpoint/2010/main" val="16326224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r" rtl="1"/>
            <a:r>
              <a:rPr lang="fa-IR" sz="2800" dirty="0" smtClean="0">
                <a:cs typeface="B Homa" pitchFamily="2" charset="-78"/>
              </a:rPr>
              <a:t>عوارض رژیم های غیر اصولی</a:t>
            </a:r>
            <a:endParaRPr lang="en-US" sz="2800" dirty="0">
              <a:cs typeface="B Homa" pitchFamily="2" charset="-78"/>
            </a:endParaRPr>
          </a:p>
        </p:txBody>
      </p:sp>
      <p:sp>
        <p:nvSpPr>
          <p:cNvPr id="5" name="Content Placeholder 4"/>
          <p:cNvSpPr>
            <a:spLocks noGrp="1"/>
          </p:cNvSpPr>
          <p:nvPr>
            <p:ph idx="1"/>
          </p:nvPr>
        </p:nvSpPr>
        <p:spPr/>
        <p:txBody>
          <a:bodyPr>
            <a:normAutofit/>
          </a:bodyPr>
          <a:lstStyle/>
          <a:p>
            <a:pPr marL="0" indent="0" algn="just" rtl="1">
              <a:buNone/>
            </a:pPr>
            <a:r>
              <a:rPr lang="fa-IR" sz="2000" b="1" dirty="0">
                <a:cs typeface="B Kamran" panose="00000400000000000000" pitchFamily="2" charset="-78"/>
              </a:rPr>
              <a:t>تغییرات در خلق و </a:t>
            </a:r>
            <a:r>
              <a:rPr lang="fa-IR" sz="2000" b="1" dirty="0" smtClean="0">
                <a:cs typeface="B Kamran" panose="00000400000000000000" pitchFamily="2" charset="-78"/>
              </a:rPr>
              <a:t>خو</a:t>
            </a:r>
          </a:p>
          <a:p>
            <a:pPr algn="just" rtl="1"/>
            <a:r>
              <a:rPr lang="fa-IR" sz="2000" b="1" dirty="0" smtClean="0">
                <a:cs typeface="B Kamran" panose="00000400000000000000" pitchFamily="2" charset="-78"/>
              </a:rPr>
              <a:t>با </a:t>
            </a:r>
            <a:r>
              <a:rPr lang="fa-IR" sz="2000" b="1" dirty="0">
                <a:cs typeface="B Kamran" panose="00000400000000000000" pitchFamily="2" charset="-78"/>
              </a:rPr>
              <a:t>مصرف پروتئین و کربوهیدرات، سرتونین و دوپامین به طور منظم در بدن تولید می شود.در صورت کمبود کربوهیدرات و پروتئین، در تولید این ۲ انتقال دهنده یافته عصبی نیز اختلالاتی ایجاد می شود و در نتیجه فرد دچار افسردگی می شود.</a:t>
            </a:r>
            <a:br>
              <a:rPr lang="fa-IR" sz="2000" b="1" dirty="0">
                <a:cs typeface="B Kamran" panose="00000400000000000000" pitchFamily="2" charset="-78"/>
              </a:rPr>
            </a:br>
            <a:endParaRPr lang="en-US" sz="2000" b="1" dirty="0">
              <a:cs typeface="B Kamran" pitchFamily="2" charset="-78"/>
            </a:endParaRPr>
          </a:p>
        </p:txBody>
      </p:sp>
    </p:spTree>
    <p:extLst>
      <p:ext uri="{BB962C8B-B14F-4D97-AF65-F5344CB8AC3E}">
        <p14:creationId xmlns:p14="http://schemas.microsoft.com/office/powerpoint/2010/main" val="37834286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rtl="1"/>
            <a:r>
              <a:rPr lang="fa-IR" dirty="0" smtClean="0">
                <a:solidFill>
                  <a:schemeClr val="tx1"/>
                </a:solidFill>
                <a:cs typeface="B Homa" panose="00000400000000000000" pitchFamily="2" charset="-78"/>
              </a:rPr>
              <a:t>مکمل های دوره جوانی</a:t>
            </a:r>
            <a:endParaRPr lang="en-US" dirty="0">
              <a:solidFill>
                <a:schemeClr val="tx1"/>
              </a:solidFill>
              <a:cs typeface="B Homa" panose="00000400000000000000" pitchFamily="2" charset="-78"/>
            </a:endParaRPr>
          </a:p>
        </p:txBody>
      </p:sp>
    </p:spTree>
    <p:extLst>
      <p:ext uri="{BB962C8B-B14F-4D97-AF65-F5344CB8AC3E}">
        <p14:creationId xmlns:p14="http://schemas.microsoft.com/office/powerpoint/2010/main" val="24412200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endParaRPr lang="en-US" dirty="0">
              <a:cs typeface="B Homa" panose="00000400000000000000" pitchFamily="2" charset="-78"/>
            </a:endParaRPr>
          </a:p>
        </p:txBody>
      </p:sp>
      <p:sp>
        <p:nvSpPr>
          <p:cNvPr id="3" name="Content Placeholder 2"/>
          <p:cNvSpPr>
            <a:spLocks noGrp="1"/>
          </p:cNvSpPr>
          <p:nvPr>
            <p:ph idx="1"/>
          </p:nvPr>
        </p:nvSpPr>
        <p:spPr/>
        <p:txBody>
          <a:bodyPr/>
          <a:lstStyle/>
          <a:p>
            <a:pPr algn="r" rtl="1"/>
            <a:endParaRPr lang="en-US" dirty="0">
              <a:cs typeface="B Kamran" panose="00000400000000000000" pitchFamily="2" charset="-78"/>
            </a:endParaRPr>
          </a:p>
        </p:txBody>
      </p:sp>
      <p:pic>
        <p:nvPicPr>
          <p:cNvPr id="4" name="Picture 3"/>
          <p:cNvPicPr>
            <a:picLocks noChangeAspect="1"/>
          </p:cNvPicPr>
          <p:nvPr/>
        </p:nvPicPr>
        <p:blipFill rotWithShape="1">
          <a:blip r:embed="rId2"/>
          <a:srcRect l="16138" t="13582" r="8263" b="12182"/>
          <a:stretch/>
        </p:blipFill>
        <p:spPr>
          <a:xfrm>
            <a:off x="0" y="67372"/>
            <a:ext cx="9144000" cy="5048250"/>
          </a:xfrm>
          <a:prstGeom prst="rect">
            <a:avLst/>
          </a:prstGeom>
        </p:spPr>
      </p:pic>
    </p:spTree>
    <p:extLst>
      <p:ext uri="{BB962C8B-B14F-4D97-AF65-F5344CB8AC3E}">
        <p14:creationId xmlns:p14="http://schemas.microsoft.com/office/powerpoint/2010/main" val="28583519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15351" t="12182" r="5113" b="10781"/>
          <a:stretch/>
        </p:blipFill>
        <p:spPr>
          <a:xfrm>
            <a:off x="12941" y="123478"/>
            <a:ext cx="9144000" cy="4979406"/>
          </a:xfrm>
          <a:prstGeom prst="rect">
            <a:avLst/>
          </a:prstGeom>
        </p:spPr>
      </p:pic>
    </p:spTree>
    <p:extLst>
      <p:ext uri="{BB962C8B-B14F-4D97-AF65-F5344CB8AC3E}">
        <p14:creationId xmlns:p14="http://schemas.microsoft.com/office/powerpoint/2010/main" val="36666069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24800" t="13583" r="16138" b="13583"/>
          <a:stretch/>
        </p:blipFill>
        <p:spPr>
          <a:xfrm>
            <a:off x="0" y="-73367"/>
            <a:ext cx="9144000" cy="5216867"/>
          </a:xfrm>
          <a:prstGeom prst="rect">
            <a:avLst/>
          </a:prstGeom>
        </p:spPr>
      </p:pic>
    </p:spTree>
    <p:extLst>
      <p:ext uri="{BB962C8B-B14F-4D97-AF65-F5344CB8AC3E}">
        <p14:creationId xmlns:p14="http://schemas.microsoft.com/office/powerpoint/2010/main" val="3337605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r" rtl="1"/>
            <a:r>
              <a:rPr lang="fa-IR" sz="2800" dirty="0" smtClean="0">
                <a:cs typeface="B Homa" pitchFamily="2" charset="-78"/>
              </a:rPr>
              <a:t>مقدمه</a:t>
            </a:r>
            <a:endParaRPr lang="en-US" sz="2800" dirty="0">
              <a:cs typeface="B Homa" pitchFamily="2" charset="-78"/>
            </a:endParaRPr>
          </a:p>
        </p:txBody>
      </p:sp>
      <p:sp>
        <p:nvSpPr>
          <p:cNvPr id="5" name="Content Placeholder 4"/>
          <p:cNvSpPr>
            <a:spLocks noGrp="1"/>
          </p:cNvSpPr>
          <p:nvPr>
            <p:ph idx="1"/>
          </p:nvPr>
        </p:nvSpPr>
        <p:spPr/>
        <p:txBody>
          <a:bodyPr>
            <a:normAutofit/>
          </a:bodyPr>
          <a:lstStyle/>
          <a:p>
            <a:pPr algn="just" rtl="1">
              <a:buFont typeface="Wingdings" pitchFamily="2" charset="2"/>
              <a:buChar char="ü"/>
            </a:pPr>
            <a:r>
              <a:rPr lang="fa-IR" sz="2000" b="1" dirty="0" smtClean="0">
                <a:cs typeface="B Kamran" pitchFamily="2" charset="-78"/>
              </a:rPr>
              <a:t>چاقی و اضافه وزن در دوران نوجوانی و جوانی از اهمیت خاصی برخوردار است چرا که اغلب افراد چاق در بزرگسالی هم چاق خواهند بود و در معرض بیماری های متعدد قرار خواهند گرفت.</a:t>
            </a:r>
          </a:p>
          <a:p>
            <a:pPr algn="just" rtl="1">
              <a:buNone/>
            </a:pPr>
            <a:endParaRPr lang="fa-IR" sz="2000" b="1" dirty="0" smtClean="0">
              <a:cs typeface="B Kamran" pitchFamily="2" charset="-78"/>
            </a:endParaRPr>
          </a:p>
          <a:p>
            <a:pPr algn="just" rtl="1">
              <a:buFont typeface="Wingdings" pitchFamily="2" charset="2"/>
              <a:buChar char="ü"/>
            </a:pPr>
            <a:r>
              <a:rPr lang="fa-IR" sz="2000" b="1" dirty="0" smtClean="0">
                <a:cs typeface="B Kamran" pitchFamily="2" charset="-78"/>
              </a:rPr>
              <a:t>از سوی دیگر چاقی تاثیر منفی بر ظاهر افراد دارد و از آنجا که در سنین جوانی افراد به ظاهر خود توجه خاص نشان می دهند ، داشتن ظاهر نامناسب سبب می شود تا درگیر مشکلات روحی شده و یا با استفاده از رژیم های نامناسب برای کاهش وزن به سلامت خود ضربه بزنند.</a:t>
            </a:r>
            <a:endParaRPr lang="en-US" sz="2000" b="1" dirty="0">
              <a:cs typeface="B Kamran" pitchFamily="2" charset="-78"/>
            </a:endParaRPr>
          </a:p>
        </p:txBody>
      </p:sp>
    </p:spTree>
    <p:extLst>
      <p:ext uri="{BB962C8B-B14F-4D97-AF65-F5344CB8AC3E}">
        <p14:creationId xmlns:p14="http://schemas.microsoft.com/office/powerpoint/2010/main" val="11016338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rtl="1"/>
            <a:r>
              <a:rPr lang="fa-IR" sz="2000" b="1" dirty="0">
                <a:effectLst/>
                <a:cs typeface="B Homa" panose="00000400000000000000" pitchFamily="2" charset="-78"/>
              </a:rPr>
              <a:t>دستورالعمل کشوری مکمل یاری با مگادوز "ویتامین د" درجوانان </a:t>
            </a:r>
            <a:endParaRPr lang="en-US" sz="2000" dirty="0">
              <a:cs typeface="B Homa" panose="00000400000000000000" pitchFamily="2" charset="-78"/>
            </a:endParaRPr>
          </a:p>
        </p:txBody>
      </p:sp>
      <p:sp>
        <p:nvSpPr>
          <p:cNvPr id="3" name="Content Placeholder 2"/>
          <p:cNvSpPr>
            <a:spLocks noGrp="1"/>
          </p:cNvSpPr>
          <p:nvPr>
            <p:ph idx="1"/>
          </p:nvPr>
        </p:nvSpPr>
        <p:spPr/>
        <p:txBody>
          <a:bodyPr>
            <a:noAutofit/>
          </a:bodyPr>
          <a:lstStyle/>
          <a:p>
            <a:pPr marL="0" indent="0" algn="just" rtl="1">
              <a:buNone/>
            </a:pPr>
            <a:r>
              <a:rPr lang="fa-IR" sz="1800" b="1" dirty="0">
                <a:cs typeface="B Kamran" panose="00000400000000000000" pitchFamily="2" charset="-78"/>
              </a:rPr>
              <a:t>باتوجه به شیوع گسترده کمبود "ویتامین د" ، نقش پیشگیرانه آن دربیماری ها ومحدود بودن منابع غذای این ویتامین لازم است برنامه مکمل یاری " ویتامین د" جهت تامین نیاز گروه سنی جوانان به روش زیر در کلیه سطوح محیطی ارائه دهنده مراقبتهای بهداشتی در شهر وروستا ، به مورد اجرا گذاشته شود </a:t>
            </a:r>
          </a:p>
          <a:p>
            <a:pPr marL="0" indent="0" algn="just" rtl="1">
              <a:buNone/>
            </a:pPr>
            <a:r>
              <a:rPr lang="fa-IR" sz="1800" b="1" dirty="0" smtClean="0">
                <a:cs typeface="B Kamran" panose="00000400000000000000" pitchFamily="2" charset="-78"/>
              </a:rPr>
              <a:t>1-به </a:t>
            </a:r>
            <a:r>
              <a:rPr lang="fa-IR" sz="1800" b="1" dirty="0">
                <a:cs typeface="B Kamran" panose="00000400000000000000" pitchFamily="2" charset="-78"/>
              </a:rPr>
              <a:t>کلیه جوانان 29-18ساله مراجعه کننده به مراکز خدمات جامع سلامت ، مراکز بهداشتی درمانی روستایی وخانه های بهداشت ، پایگاه های بهداشتی ومرکز سلامت جامعه ومراکز بهداشتی درمانی ، باید ماهیانه یک دوز مکمل خوراکی ویتامین "د" حاوی 50000واحد ویتامین (مگادوز) ، جهت پیشگیری از کمبود ویتامین "د" ارائه شود (12دوز در طول یک سال</a:t>
            </a:r>
            <a:r>
              <a:rPr lang="fa-IR" sz="1800" b="1" dirty="0" smtClean="0">
                <a:cs typeface="B Kamran" panose="00000400000000000000" pitchFamily="2" charset="-78"/>
              </a:rPr>
              <a:t>)</a:t>
            </a:r>
          </a:p>
          <a:p>
            <a:pPr marL="0" indent="0" algn="just" rtl="1">
              <a:buNone/>
            </a:pPr>
            <a:r>
              <a:rPr lang="fa-IR" sz="1800" b="1" dirty="0">
                <a:cs typeface="B Kamran" panose="00000400000000000000" pitchFamily="2" charset="-78"/>
              </a:rPr>
              <a:t> </a:t>
            </a:r>
            <a:r>
              <a:rPr lang="fa-IR" sz="1800" b="1" dirty="0" smtClean="0">
                <a:cs typeface="B Kamran" panose="00000400000000000000" pitchFamily="2" charset="-78"/>
              </a:rPr>
              <a:t>تبصره </a:t>
            </a:r>
            <a:r>
              <a:rPr lang="fa-IR" sz="1800" b="1" dirty="0">
                <a:cs typeface="B Kamran" panose="00000400000000000000" pitchFamily="2" charset="-78"/>
              </a:rPr>
              <a:t>1- باتوجه به این که کمبود "ویتامین د" درزنان نسبت به مردان از شیوع بالاتری برخوردار است ، برای دریافت مکمل ، زنان این گروه سنی نسبت به به مردان دراولویت قرار دارند .لذا چنانچه محدودیتی درتهیه مگادوز وجود دارد لازم است ابتدا زنان ، تحت پوشش برنامه قرار گیرند </a:t>
            </a:r>
            <a:r>
              <a:rPr lang="fa-IR" sz="1800" b="1" dirty="0" smtClean="0">
                <a:cs typeface="B Kamran" panose="00000400000000000000" pitchFamily="2" charset="-78"/>
              </a:rPr>
              <a:t>.</a:t>
            </a:r>
          </a:p>
          <a:p>
            <a:pPr marL="0" indent="0" algn="just" rtl="1">
              <a:buNone/>
            </a:pPr>
            <a:r>
              <a:rPr lang="fa-IR" sz="1800" b="1" dirty="0" smtClean="0">
                <a:cs typeface="B Kamran" panose="00000400000000000000" pitchFamily="2" charset="-78"/>
              </a:rPr>
              <a:t>تبصره </a:t>
            </a:r>
            <a:r>
              <a:rPr lang="fa-IR" sz="1800" b="1" dirty="0">
                <a:cs typeface="B Kamran" panose="00000400000000000000" pitchFamily="2" charset="-78"/>
              </a:rPr>
              <a:t>2- برای پیشگیری از کمبود ویتامین "د" در زنان باردار در گروه سنی 29-18 سال، لازم است مطابق با دستور العمل ملی مکمل یاری مادران باردار اقدام شود .</a:t>
            </a:r>
            <a:endParaRPr lang="en-US" sz="1800" b="1" dirty="0">
              <a:cs typeface="B Kamran" panose="00000400000000000000" pitchFamily="2" charset="-78"/>
            </a:endParaRPr>
          </a:p>
        </p:txBody>
      </p:sp>
    </p:spTree>
    <p:extLst>
      <p:ext uri="{BB962C8B-B14F-4D97-AF65-F5344CB8AC3E}">
        <p14:creationId xmlns:p14="http://schemas.microsoft.com/office/powerpoint/2010/main" val="10207217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dirty="0" smtClean="0">
                <a:cs typeface="B Homa" panose="00000400000000000000" pitchFamily="2" charset="-78"/>
              </a:rPr>
              <a:t>مکمل های مورد نیاز مادران باردار جوان</a:t>
            </a:r>
            <a:endParaRPr lang="en-US" dirty="0">
              <a:cs typeface="B Homa" panose="00000400000000000000" pitchFamily="2" charset="-78"/>
            </a:endParaRPr>
          </a:p>
        </p:txBody>
      </p:sp>
      <p:sp>
        <p:nvSpPr>
          <p:cNvPr id="3" name="Content Placeholder 2"/>
          <p:cNvSpPr>
            <a:spLocks noGrp="1"/>
          </p:cNvSpPr>
          <p:nvPr>
            <p:ph idx="1"/>
          </p:nvPr>
        </p:nvSpPr>
        <p:spPr/>
        <p:txBody>
          <a:bodyPr>
            <a:normAutofit fontScale="85000" lnSpcReduction="20000"/>
          </a:bodyPr>
          <a:lstStyle/>
          <a:p>
            <a:pPr algn="just" rtl="1"/>
            <a:r>
              <a:rPr lang="fa-IR" b="1" dirty="0" smtClean="0">
                <a:cs typeface="B Kamran" panose="00000400000000000000" pitchFamily="2" charset="-78"/>
              </a:rPr>
              <a:t>مکمل آهن</a:t>
            </a:r>
          </a:p>
          <a:p>
            <a:pPr lvl="1" algn="just" rtl="1"/>
            <a:r>
              <a:rPr lang="fa-IR" b="1" dirty="0">
                <a:cs typeface="B Kamran" panose="00000400000000000000" pitchFamily="2" charset="-78"/>
              </a:rPr>
              <a:t>مصرف روزانه یک عدد قرص آهن) سولفات فرو 051 میلی گرم( از پایان ماه چهارم بارداری تا 3 ماه پس از </a:t>
            </a:r>
            <a:r>
              <a:rPr lang="fa-IR" b="1" dirty="0" smtClean="0">
                <a:cs typeface="B Kamran" panose="00000400000000000000" pitchFamily="2" charset="-78"/>
              </a:rPr>
              <a:t>زایمان</a:t>
            </a:r>
          </a:p>
          <a:p>
            <a:pPr algn="just" rtl="1"/>
            <a:r>
              <a:rPr lang="fa-IR" b="1" dirty="0" smtClean="0">
                <a:cs typeface="B Kamran" panose="00000400000000000000" pitchFamily="2" charset="-78"/>
              </a:rPr>
              <a:t>مکمل مولتی ویتامین</a:t>
            </a:r>
          </a:p>
          <a:p>
            <a:pPr lvl="1" algn="just" rtl="1"/>
            <a:r>
              <a:rPr lang="fa-IR" b="1" dirty="0">
                <a:cs typeface="B Kamran" panose="00000400000000000000" pitchFamily="2" charset="-78"/>
              </a:rPr>
              <a:t>پایان ماه چهارم تا سه ماه بعد از زایمان باید روازنه یک عدد </a:t>
            </a:r>
            <a:r>
              <a:rPr lang="fa-IR" b="1" dirty="0" smtClean="0">
                <a:cs typeface="B Kamran" panose="00000400000000000000" pitchFamily="2" charset="-78"/>
              </a:rPr>
              <a:t>کپسول مولتی ویتامین</a:t>
            </a:r>
          </a:p>
          <a:p>
            <a:pPr algn="just" rtl="1"/>
            <a:r>
              <a:rPr lang="fa-IR" b="1" dirty="0">
                <a:cs typeface="B Kamran" panose="00000400000000000000" pitchFamily="2" charset="-78"/>
              </a:rPr>
              <a:t>مکمل اسید </a:t>
            </a:r>
            <a:r>
              <a:rPr lang="fa-IR" b="1" dirty="0" smtClean="0">
                <a:cs typeface="B Kamran" panose="00000400000000000000" pitchFamily="2" charset="-78"/>
              </a:rPr>
              <a:t>فولیک</a:t>
            </a:r>
          </a:p>
          <a:p>
            <a:pPr lvl="1" algn="just" rtl="1"/>
            <a:r>
              <a:rPr lang="fa-IR" b="1" dirty="0">
                <a:cs typeface="B Kamran" panose="00000400000000000000" pitchFamily="2" charset="-78"/>
              </a:rPr>
              <a:t>از 3 ماه قبل از بارداري و یا به محض اطلاع از بارداري روزانه یک عدد </a:t>
            </a:r>
            <a:r>
              <a:rPr lang="fa-IR" b="1" dirty="0" smtClean="0">
                <a:cs typeface="B Kamran" panose="00000400000000000000" pitchFamily="2" charset="-78"/>
              </a:rPr>
              <a:t>مکمل یدوفولیک </a:t>
            </a:r>
            <a:r>
              <a:rPr lang="fa-IR" b="1" dirty="0">
                <a:cs typeface="B Kamran" panose="00000400000000000000" pitchFamily="2" charset="-78"/>
              </a:rPr>
              <a:t>که حاوي 150 میکروگرم ید و 500 میکروگرم اسید فولیک می باشد تا پایان ماه چهارم بارداري</a:t>
            </a:r>
            <a:endParaRPr lang="en-US" b="1" dirty="0">
              <a:cs typeface="B Kamran" panose="00000400000000000000" pitchFamily="2" charset="-78"/>
            </a:endParaRPr>
          </a:p>
        </p:txBody>
      </p:sp>
    </p:spTree>
    <p:extLst>
      <p:ext uri="{BB962C8B-B14F-4D97-AF65-F5344CB8AC3E}">
        <p14:creationId xmlns:p14="http://schemas.microsoft.com/office/powerpoint/2010/main" val="23642783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95736" y="1995686"/>
            <a:ext cx="6108200" cy="572644"/>
          </a:xfrm>
        </p:spPr>
        <p:txBody>
          <a:bodyPr>
            <a:noAutofit/>
          </a:bodyPr>
          <a:lstStyle/>
          <a:p>
            <a:r>
              <a:rPr lang="fa-IR" sz="5400" dirty="0" smtClean="0">
                <a:solidFill>
                  <a:schemeClr val="tx1"/>
                </a:solidFill>
                <a:cs typeface="B Arash" panose="00000400000000000000" pitchFamily="2" charset="-78"/>
              </a:rPr>
              <a:t>با تشکر از توجه شما</a:t>
            </a:r>
            <a:endParaRPr lang="en-US" sz="5400" dirty="0">
              <a:solidFill>
                <a:schemeClr val="tx1"/>
              </a:solidFill>
              <a:cs typeface="B Arash" panose="00000400000000000000" pitchFamily="2" charset="-78"/>
            </a:endParaRPr>
          </a:p>
        </p:txBody>
      </p:sp>
    </p:spTree>
    <p:extLst>
      <p:ext uri="{BB962C8B-B14F-4D97-AF65-F5344CB8AC3E}">
        <p14:creationId xmlns:p14="http://schemas.microsoft.com/office/powerpoint/2010/main" val="502744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r" rtl="1"/>
            <a:r>
              <a:rPr lang="fa-IR" sz="2800" dirty="0" smtClean="0">
                <a:cs typeface="B Homa" pitchFamily="2" charset="-78"/>
              </a:rPr>
              <a:t>تعریف چاقی</a:t>
            </a:r>
            <a:endParaRPr lang="en-US" sz="2800" dirty="0">
              <a:cs typeface="B Homa" pitchFamily="2" charset="-78"/>
            </a:endParaRPr>
          </a:p>
        </p:txBody>
      </p:sp>
      <p:sp>
        <p:nvSpPr>
          <p:cNvPr id="5" name="Content Placeholder 4"/>
          <p:cNvSpPr>
            <a:spLocks noGrp="1"/>
          </p:cNvSpPr>
          <p:nvPr>
            <p:ph idx="1"/>
          </p:nvPr>
        </p:nvSpPr>
        <p:spPr/>
        <p:txBody>
          <a:bodyPr>
            <a:normAutofit/>
          </a:bodyPr>
          <a:lstStyle/>
          <a:p>
            <a:pPr algn="r" rtl="1"/>
            <a:r>
              <a:rPr lang="fa-IR" sz="2000" b="1" dirty="0" smtClean="0">
                <a:cs typeface="B Kamran" pitchFamily="2" charset="-78"/>
              </a:rPr>
              <a:t>طبق تعریف سازمان بهداشت جهانی ، چاقی عبارتست از تجمع غیر طبیعی و بیش از اندازه توده چربی بدن به طوری که سلامتی فرد را به خطر بیندازد.</a:t>
            </a:r>
          </a:p>
          <a:p>
            <a:pPr algn="r" rtl="1"/>
            <a:endParaRPr lang="fa-IR" sz="2000" b="1" dirty="0" smtClean="0">
              <a:cs typeface="B Kamran" pitchFamily="2" charset="-78"/>
            </a:endParaRPr>
          </a:p>
          <a:p>
            <a:pPr algn="r" rtl="1"/>
            <a:r>
              <a:rPr lang="fa-IR" sz="2000" b="1" dirty="0" smtClean="0">
                <a:cs typeface="B Kamran" pitchFamily="2" charset="-78"/>
              </a:rPr>
              <a:t>ملاک تشخیص : شاخص توده بدنی</a:t>
            </a:r>
          </a:p>
          <a:p>
            <a:pPr algn="r" rtl="1"/>
            <a:endParaRPr lang="en-US" sz="2000" b="1" dirty="0">
              <a:cs typeface="B Kamran"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2571750"/>
            <a:ext cx="4630465" cy="2453808"/>
          </a:xfrm>
          <a:prstGeom prst="rect">
            <a:avLst/>
          </a:prstGeom>
        </p:spPr>
      </p:pic>
    </p:spTree>
    <p:extLst>
      <p:ext uri="{BB962C8B-B14F-4D97-AF65-F5344CB8AC3E}">
        <p14:creationId xmlns:p14="http://schemas.microsoft.com/office/powerpoint/2010/main" val="1101633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r" rtl="1"/>
            <a:r>
              <a:rPr lang="fa-IR" sz="2800" dirty="0" smtClean="0">
                <a:cs typeface="B Homa" pitchFamily="2" charset="-78"/>
              </a:rPr>
              <a:t>علل چاقی</a:t>
            </a:r>
            <a:endParaRPr lang="en-US" sz="2800" dirty="0">
              <a:cs typeface="B Homa" pitchFamily="2" charset="-78"/>
            </a:endParaRPr>
          </a:p>
        </p:txBody>
      </p:sp>
      <p:graphicFrame>
        <p:nvGraphicFramePr>
          <p:cNvPr id="6" name="Content Placeholder 5"/>
          <p:cNvGraphicFramePr>
            <a:graphicFrameLocks noGrp="1"/>
          </p:cNvGraphicFramePr>
          <p:nvPr>
            <p:ph idx="1"/>
          </p:nvPr>
        </p:nvGraphicFramePr>
        <p:xfrm>
          <a:off x="2587625" y="1044575"/>
          <a:ext cx="6107113" cy="3663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1633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r" rtl="1"/>
            <a:r>
              <a:rPr lang="fa-IR" sz="2800" dirty="0" smtClean="0">
                <a:cs typeface="B Homa" pitchFamily="2" charset="-78"/>
              </a:rPr>
              <a:t>عوارض چاقی</a:t>
            </a:r>
            <a:endParaRPr lang="en-US" sz="2800" dirty="0">
              <a:cs typeface="B Homa" pitchFamily="2" charset="-78"/>
            </a:endParaRPr>
          </a:p>
        </p:txBody>
      </p:sp>
      <p:graphicFrame>
        <p:nvGraphicFramePr>
          <p:cNvPr id="9" name="Content Placeholder 8"/>
          <p:cNvGraphicFramePr>
            <a:graphicFrameLocks noGrp="1"/>
          </p:cNvGraphicFramePr>
          <p:nvPr>
            <p:ph idx="1"/>
          </p:nvPr>
        </p:nvGraphicFramePr>
        <p:xfrm>
          <a:off x="2587625" y="1044575"/>
          <a:ext cx="6107113" cy="3663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1633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547664" y="2211710"/>
            <a:ext cx="6108200" cy="572644"/>
          </a:xfrm>
        </p:spPr>
        <p:style>
          <a:lnRef idx="1">
            <a:schemeClr val="accent4"/>
          </a:lnRef>
          <a:fillRef idx="2">
            <a:schemeClr val="accent4"/>
          </a:fillRef>
          <a:effectRef idx="1">
            <a:schemeClr val="accent4"/>
          </a:effectRef>
          <a:fontRef idx="minor">
            <a:schemeClr val="dk1"/>
          </a:fontRef>
        </p:style>
        <p:txBody>
          <a:bodyPr>
            <a:noAutofit/>
          </a:bodyPr>
          <a:lstStyle/>
          <a:p>
            <a:pPr algn="r" rtl="1"/>
            <a:r>
              <a:rPr lang="fa-IR" sz="2400" dirty="0" smtClean="0">
                <a:solidFill>
                  <a:schemeClr val="tx1"/>
                </a:solidFill>
                <a:cs typeface="B Homa" pitchFamily="2" charset="-78"/>
              </a:rPr>
              <a:t>توصیه های تغذیه ای در زمینه مصرف گروه های غذایی</a:t>
            </a:r>
            <a:endParaRPr lang="en-US" sz="2400" dirty="0">
              <a:solidFill>
                <a:schemeClr val="tx1"/>
              </a:solidFill>
              <a:cs typeface="B Homa" pitchFamily="2" charset="-78"/>
            </a:endParaRPr>
          </a:p>
        </p:txBody>
      </p:sp>
    </p:spTree>
    <p:extLst>
      <p:ext uri="{BB962C8B-B14F-4D97-AF65-F5344CB8AC3E}">
        <p14:creationId xmlns:p14="http://schemas.microsoft.com/office/powerpoint/2010/main" val="11016338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r" rtl="1"/>
            <a:r>
              <a:rPr lang="fa-IR" sz="2800" dirty="0" smtClean="0">
                <a:cs typeface="B Homa" pitchFamily="2" charset="-78"/>
              </a:rPr>
              <a:t>توصیه های تغذیه ای برای مصرف نان و غلات</a:t>
            </a:r>
            <a:endParaRPr lang="en-US" sz="2800" dirty="0">
              <a:cs typeface="B Homa" pitchFamily="2" charset="-78"/>
            </a:endParaRPr>
          </a:p>
        </p:txBody>
      </p:sp>
      <p:sp>
        <p:nvSpPr>
          <p:cNvPr id="5" name="Content Placeholder 4"/>
          <p:cNvSpPr>
            <a:spLocks noGrp="1"/>
          </p:cNvSpPr>
          <p:nvPr>
            <p:ph idx="1"/>
          </p:nvPr>
        </p:nvSpPr>
        <p:spPr/>
        <p:txBody>
          <a:bodyPr>
            <a:normAutofit/>
          </a:bodyPr>
          <a:lstStyle/>
          <a:p>
            <a:pPr algn="just" rtl="1">
              <a:buFont typeface="Wingdings" panose="05000000000000000000" pitchFamily="2" charset="2"/>
              <a:buChar char="ü"/>
            </a:pPr>
            <a:r>
              <a:rPr lang="fa-IR" sz="2000" b="1" dirty="0" smtClean="0">
                <a:cs typeface="B Kamran" pitchFamily="2" charset="-78"/>
              </a:rPr>
              <a:t>تا جایی که می توانید برنج را به صورت کته مصرف کنید.</a:t>
            </a:r>
          </a:p>
          <a:p>
            <a:pPr algn="just" rtl="1">
              <a:buFont typeface="Wingdings" panose="05000000000000000000" pitchFamily="2" charset="2"/>
              <a:buChar char="ü"/>
            </a:pPr>
            <a:r>
              <a:rPr lang="fa-IR" sz="2000" b="1" dirty="0" smtClean="0">
                <a:cs typeface="B Kamran" pitchFamily="2" charset="-78"/>
              </a:rPr>
              <a:t>بهتر است از نان هایی استفاده کنید که از آرد سبوس دار تهیه شده اند.</a:t>
            </a:r>
          </a:p>
          <a:p>
            <a:pPr algn="just" rtl="1">
              <a:buFont typeface="Wingdings" panose="05000000000000000000" pitchFamily="2" charset="2"/>
              <a:buChar char="ü"/>
            </a:pPr>
            <a:r>
              <a:rPr lang="fa-IR" sz="2000" b="1" dirty="0" smtClean="0">
                <a:cs typeface="B Kamran" pitchFamily="2" charset="-78"/>
              </a:rPr>
              <a:t>از غلات بو داده مانند برنجک ، گندم برشته و ذرت بوداده ، می توانید به عنوان میان وعده استفاده کنید.</a:t>
            </a:r>
          </a:p>
          <a:p>
            <a:pPr algn="just" rtl="1">
              <a:buFont typeface="Wingdings" panose="05000000000000000000" pitchFamily="2" charset="2"/>
              <a:buChar char="ü"/>
            </a:pPr>
            <a:r>
              <a:rPr lang="fa-IR" sz="2000" b="1" dirty="0" smtClean="0">
                <a:cs typeface="B Kamran" pitchFamily="2" charset="-78"/>
              </a:rPr>
              <a:t>برای جذب بهتر پروتئین موجود در غلات می توانید آنها را با یک پروتئین حیوانی (مانند گوشت و تخم مرغ ) و یا یک پروتئین گیاهی دیگر (مانند حبوبات ) مصرف کنید.</a:t>
            </a:r>
          </a:p>
          <a:p>
            <a:pPr marL="0" indent="0" algn="just" rtl="1">
              <a:buNone/>
            </a:pPr>
            <a:endParaRPr lang="en-US" sz="2000" b="1" dirty="0">
              <a:cs typeface="B Kamran" pitchFamily="2" charset="-78"/>
            </a:endParaRPr>
          </a:p>
        </p:txBody>
      </p:sp>
    </p:spTree>
    <p:extLst>
      <p:ext uri="{BB962C8B-B14F-4D97-AF65-F5344CB8AC3E}">
        <p14:creationId xmlns:p14="http://schemas.microsoft.com/office/powerpoint/2010/main" val="11016338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2394</Words>
  <Application>Microsoft Office PowerPoint</Application>
  <PresentationFormat>On-screen Show (16:9)</PresentationFormat>
  <Paragraphs>172</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اضافه وزن و چاقی در جوانان</vt:lpstr>
      <vt:lpstr>عناوین</vt:lpstr>
      <vt:lpstr>مقدمه</vt:lpstr>
      <vt:lpstr>مقدمه</vt:lpstr>
      <vt:lpstr>تعریف چاقی</vt:lpstr>
      <vt:lpstr>علل چاقی</vt:lpstr>
      <vt:lpstr>عوارض چاقی</vt:lpstr>
      <vt:lpstr>توصیه های تغذیه ای در زمینه مصرف گروه های غذایی</vt:lpstr>
      <vt:lpstr>توصیه های تغذیه ای برای مصرف نان و غلات</vt:lpstr>
      <vt:lpstr>توصیه های تغذیه ای برای مصرف گوشت و حبوبات</vt:lpstr>
      <vt:lpstr>توصیه های تغذیه ای برای مصرف لبنیات</vt:lpstr>
      <vt:lpstr>توصیه های تغذیه ای در مصرف میوه ها</vt:lpstr>
      <vt:lpstr>توصیه های تغذیه ای در مصرف سبزیجات</vt:lpstr>
      <vt:lpstr>توصیه های تغذیه های در مصرف چربی ها و قندها</vt:lpstr>
      <vt:lpstr>توصیه های تغذیه ای برای کاهش یا کنترل وزن</vt:lpstr>
      <vt:lpstr>توصیه های تغذیه ای برای کنترل و کاهش وزن</vt:lpstr>
      <vt:lpstr>مشکلات تغذیه ای شایع در دوران جوانی</vt:lpstr>
      <vt:lpstr>PowerPoint Presentation</vt:lpstr>
      <vt:lpstr>پرخوری عصبی</vt:lpstr>
      <vt:lpstr>مقدمه </vt:lpstr>
      <vt:lpstr>علل پرخوری عصبی</vt:lpstr>
      <vt:lpstr>عوارض پرخوری عصبی</vt:lpstr>
      <vt:lpstr>الگوی غذایی ناسالم</vt:lpstr>
      <vt:lpstr>مقدمه</vt:lpstr>
      <vt:lpstr>برخی از عادت های نادرست غذایی</vt:lpstr>
      <vt:lpstr>برخی از عادت های نادرست غذایی</vt:lpstr>
      <vt:lpstr>توصیه های تغذیه ای برای داشتن عادت ها و الگوی غذایی سالم</vt:lpstr>
      <vt:lpstr>رژیم های غذایی غیر اصولی</vt:lpstr>
      <vt:lpstr>رژیم کانادایی</vt:lpstr>
      <vt:lpstr>رژیم جنرال موتورز</vt:lpstr>
      <vt:lpstr>عوارض رژیم های غیر اصولی</vt:lpstr>
      <vt:lpstr>عوارض رژیم های غیر اصولی</vt:lpstr>
      <vt:lpstr>عوارض رژیم های غیر اصولی</vt:lpstr>
      <vt:lpstr>عوارض رژیم های غیر اصولی</vt:lpstr>
      <vt:lpstr>عوارض رژیم های غیر اصولی</vt:lpstr>
      <vt:lpstr>مکمل های دوره جوانی</vt:lpstr>
      <vt:lpstr>PowerPoint Presentation</vt:lpstr>
      <vt:lpstr>PowerPoint Presentation</vt:lpstr>
      <vt:lpstr>PowerPoint Presentation</vt:lpstr>
      <vt:lpstr>دستورالعمل کشوری مکمل یاری با مگادوز "ویتامین د" درجوانان </vt:lpstr>
      <vt:lpstr>مکمل های مورد نیاز مادران باردار جوان</vt:lpstr>
      <vt:lpstr>با تشکر از توجه شما</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2017-07-12T15:06:20Z</dcterms:created>
  <dcterms:modified xsi:type="dcterms:W3CDTF">2019-08-11T08:12:16Z</dcterms:modified>
</cp:coreProperties>
</file>